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  <p:sldMasterId id="2147484101" r:id="rId2"/>
  </p:sldMasterIdLst>
  <p:notesMasterIdLst>
    <p:notesMasterId r:id="rId56"/>
  </p:notesMasterIdLst>
  <p:handoutMasterIdLst>
    <p:handoutMasterId r:id="rId57"/>
  </p:handoutMasterIdLst>
  <p:sldIdLst>
    <p:sldId id="581" r:id="rId3"/>
    <p:sldId id="644" r:id="rId4"/>
    <p:sldId id="682" r:id="rId5"/>
    <p:sldId id="774" r:id="rId6"/>
    <p:sldId id="658" r:id="rId7"/>
    <p:sldId id="657" r:id="rId8"/>
    <p:sldId id="656" r:id="rId9"/>
    <p:sldId id="764" r:id="rId10"/>
    <p:sldId id="771" r:id="rId11"/>
    <p:sldId id="765" r:id="rId12"/>
    <p:sldId id="770" r:id="rId13"/>
    <p:sldId id="772" r:id="rId14"/>
    <p:sldId id="777" r:id="rId15"/>
    <p:sldId id="778" r:id="rId16"/>
    <p:sldId id="779" r:id="rId17"/>
    <p:sldId id="780" r:id="rId18"/>
    <p:sldId id="517" r:id="rId19"/>
    <p:sldId id="733" r:id="rId20"/>
    <p:sldId id="734" r:id="rId21"/>
    <p:sldId id="735" r:id="rId22"/>
    <p:sldId id="736" r:id="rId23"/>
    <p:sldId id="737" r:id="rId24"/>
    <p:sldId id="738" r:id="rId25"/>
    <p:sldId id="739" r:id="rId26"/>
    <p:sldId id="740" r:id="rId27"/>
    <p:sldId id="741" r:id="rId28"/>
    <p:sldId id="742" r:id="rId29"/>
    <p:sldId id="743" r:id="rId30"/>
    <p:sldId id="744" r:id="rId31"/>
    <p:sldId id="745" r:id="rId32"/>
    <p:sldId id="746" r:id="rId33"/>
    <p:sldId id="747" r:id="rId34"/>
    <p:sldId id="748" r:id="rId35"/>
    <p:sldId id="749" r:id="rId36"/>
    <p:sldId id="750" r:id="rId37"/>
    <p:sldId id="751" r:id="rId38"/>
    <p:sldId id="752" r:id="rId39"/>
    <p:sldId id="753" r:id="rId40"/>
    <p:sldId id="754" r:id="rId41"/>
    <p:sldId id="755" r:id="rId42"/>
    <p:sldId id="756" r:id="rId43"/>
    <p:sldId id="757" r:id="rId44"/>
    <p:sldId id="758" r:id="rId45"/>
    <p:sldId id="759" r:id="rId46"/>
    <p:sldId id="760" r:id="rId47"/>
    <p:sldId id="761" r:id="rId48"/>
    <p:sldId id="762" r:id="rId49"/>
    <p:sldId id="763" r:id="rId50"/>
    <p:sldId id="575" r:id="rId51"/>
    <p:sldId id="574" r:id="rId52"/>
    <p:sldId id="775" r:id="rId53"/>
    <p:sldId id="776" r:id="rId54"/>
    <p:sldId id="578" r:id="rId55"/>
  </p:sldIdLst>
  <p:sldSz cx="12190413" cy="7254875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521200" indent="-91099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1043893" indent="-18369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566587" indent="-276281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2089280" indent="-368873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150509" algn="l" defTabSz="860203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580611" algn="l" defTabSz="860203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010713" algn="l" defTabSz="860203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440815" algn="l" defTabSz="860203" rtl="0" eaLnBrk="1" latinLnBrk="0" hangingPunct="1">
      <a:defRPr sz="26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28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00"/>
    <a:srgbClr val="E8F545"/>
    <a:srgbClr val="3333FF"/>
    <a:srgbClr val="FF0066"/>
    <a:srgbClr val="996600"/>
    <a:srgbClr val="66FF99"/>
    <a:srgbClr val="996633"/>
    <a:srgbClr val="CC6600"/>
    <a:srgbClr val="F07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ลักษณะ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ลักษณะ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5" autoAdjust="0"/>
    <p:restoredTop sz="91963" autoAdjust="0"/>
  </p:normalViewPr>
  <p:slideViewPr>
    <p:cSldViewPr>
      <p:cViewPr>
        <p:scale>
          <a:sx n="89" d="100"/>
          <a:sy n="89" d="100"/>
        </p:scale>
        <p:origin x="348" y="-714"/>
      </p:cViewPr>
      <p:guideLst>
        <p:guide orient="horz" pos="22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440" tIns="46718" rIns="93440" bIns="46718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6400" cy="496888"/>
          </a:xfrm>
          <a:prstGeom prst="rect">
            <a:avLst/>
          </a:prstGeom>
        </p:spPr>
        <p:txBody>
          <a:bodyPr vert="horz" lIns="93440" tIns="46718" rIns="93440" bIns="46718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2D25819-1DE9-4A50-8232-771B0DD5882A}" type="datetimeFigureOut">
              <a:rPr lang="en-US"/>
              <a:pPr>
                <a:defRPr/>
              </a:pPr>
              <a:t>8/26/2019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1342"/>
            <a:ext cx="2946400" cy="496887"/>
          </a:xfrm>
          <a:prstGeom prst="rect">
            <a:avLst/>
          </a:prstGeom>
        </p:spPr>
        <p:txBody>
          <a:bodyPr vert="horz" lIns="93440" tIns="46718" rIns="93440" bIns="46718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1276" y="9431342"/>
            <a:ext cx="2946400" cy="496887"/>
          </a:xfrm>
          <a:prstGeom prst="rect">
            <a:avLst/>
          </a:prstGeom>
        </p:spPr>
        <p:txBody>
          <a:bodyPr vert="horz" lIns="93440" tIns="46718" rIns="93440" bIns="46718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C85BEDC-1370-4297-9699-05904B1A9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1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817" tIns="47911" rIns="95817" bIns="479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6400" cy="496888"/>
          </a:xfrm>
          <a:prstGeom prst="rect">
            <a:avLst/>
          </a:prstGeom>
        </p:spPr>
        <p:txBody>
          <a:bodyPr vert="horz" lIns="95817" tIns="47911" rIns="95817" bIns="479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9A18DBD-5C87-4929-B3C2-0A24E8CF60D1}" type="datetimeFigureOut">
              <a:rPr lang="th-TH"/>
              <a:pPr>
                <a:defRPr/>
              </a:pPr>
              <a:t>26/08/62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" y="742950"/>
            <a:ext cx="62595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17" tIns="47911" rIns="95817" bIns="47911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9" y="4718052"/>
            <a:ext cx="5437188" cy="4467225"/>
          </a:xfrm>
          <a:prstGeom prst="rect">
            <a:avLst/>
          </a:prstGeom>
        </p:spPr>
        <p:txBody>
          <a:bodyPr vert="horz" lIns="95817" tIns="47911" rIns="95817" bIns="4791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42"/>
            <a:ext cx="2946400" cy="496887"/>
          </a:xfrm>
          <a:prstGeom prst="rect">
            <a:avLst/>
          </a:prstGeom>
        </p:spPr>
        <p:txBody>
          <a:bodyPr vert="horz" lIns="95817" tIns="47911" rIns="95817" bIns="479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6" y="9431342"/>
            <a:ext cx="2946400" cy="496887"/>
          </a:xfrm>
          <a:prstGeom prst="rect">
            <a:avLst/>
          </a:prstGeom>
        </p:spPr>
        <p:txBody>
          <a:bodyPr vert="horz" lIns="95817" tIns="47911" rIns="95817" bIns="479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50C29DA-B957-4F39-96AC-1BED089F211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4065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521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1043893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566587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208928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612653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5185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715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80246" algn="l" defTabSz="10450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9918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523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38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2633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3811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0666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8538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9917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665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700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811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008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206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749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6758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9997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0770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0932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19007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3827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80896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864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5282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49156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5344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3321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153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259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1818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2526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C29DA-B957-4F39-96AC-1BED089F2111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120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4090702"/>
            <a:ext cx="12190413" cy="3164175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2"/>
            <a:ext cx="12190413" cy="4090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2805802"/>
            <a:ext cx="12190413" cy="24182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4805" y="5344941"/>
            <a:ext cx="7515035" cy="933167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22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E13159-D916-4176-9694-D485A1EF511F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37566-C9D8-4F4B-A833-7835358F2C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967" y="3313557"/>
            <a:ext cx="9565889" cy="1896938"/>
          </a:xfrm>
          <a:effectLst/>
        </p:spPr>
        <p:txBody>
          <a:bodyPr>
            <a:noAutofit/>
          </a:bodyPr>
          <a:lstStyle>
            <a:lvl1pPr marL="731543" indent="-522530" algn="l">
              <a:defRPr sz="6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39670" y="773852"/>
            <a:ext cx="8533290" cy="36758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735BE-0E68-45E2-A7BA-8B748EB8F968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CE6A3-CABB-4729-886E-6A72F59687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144" y="398308"/>
            <a:ext cx="2742843" cy="554148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1575" y="773854"/>
            <a:ext cx="6438212" cy="517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88F36-AFAA-44C9-9F98-2B45206054E3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D58BB-1ABE-4FDE-A90D-A9392EF0E6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281" y="2253714"/>
            <a:ext cx="10361851" cy="1555096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562" y="4111096"/>
            <a:ext cx="8533289" cy="1854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1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6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2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7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3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8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592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513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2959" y="4661929"/>
            <a:ext cx="10361851" cy="1440899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2959" y="3074926"/>
            <a:ext cx="10361851" cy="158700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5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10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66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21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77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32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88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6358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521" y="1692805"/>
            <a:ext cx="5384099" cy="478788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6793" y="1692805"/>
            <a:ext cx="5384099" cy="478788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839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521" y="1623951"/>
            <a:ext cx="5386216" cy="67678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544" indent="0">
              <a:buNone/>
              <a:defRPr sz="2400" b="1"/>
            </a:lvl2pPr>
            <a:lvl3pPr marL="1111087" indent="0">
              <a:buNone/>
              <a:defRPr sz="2200" b="1"/>
            </a:lvl3pPr>
            <a:lvl4pPr marL="1666631" indent="0">
              <a:buNone/>
              <a:defRPr sz="1900" b="1"/>
            </a:lvl4pPr>
            <a:lvl5pPr marL="2222175" indent="0">
              <a:buNone/>
              <a:defRPr sz="1900" b="1"/>
            </a:lvl5pPr>
            <a:lvl6pPr marL="2777719" indent="0">
              <a:buNone/>
              <a:defRPr sz="1900" b="1"/>
            </a:lvl6pPr>
            <a:lvl7pPr marL="3333262" indent="0">
              <a:buNone/>
              <a:defRPr sz="1900" b="1"/>
            </a:lvl7pPr>
            <a:lvl8pPr marL="3888806" indent="0">
              <a:buNone/>
              <a:defRPr sz="1900" b="1"/>
            </a:lvl8pPr>
            <a:lvl9pPr marL="4444350" indent="0">
              <a:buNone/>
              <a:defRPr sz="19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521" y="2300736"/>
            <a:ext cx="5386216" cy="417995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2561" y="1623951"/>
            <a:ext cx="5388332" cy="67678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544" indent="0">
              <a:buNone/>
              <a:defRPr sz="2400" b="1"/>
            </a:lvl2pPr>
            <a:lvl3pPr marL="1111087" indent="0">
              <a:buNone/>
              <a:defRPr sz="2200" b="1"/>
            </a:lvl3pPr>
            <a:lvl4pPr marL="1666631" indent="0">
              <a:buNone/>
              <a:defRPr sz="1900" b="1"/>
            </a:lvl4pPr>
            <a:lvl5pPr marL="2222175" indent="0">
              <a:buNone/>
              <a:defRPr sz="1900" b="1"/>
            </a:lvl5pPr>
            <a:lvl6pPr marL="2777719" indent="0">
              <a:buNone/>
              <a:defRPr sz="1900" b="1"/>
            </a:lvl6pPr>
            <a:lvl7pPr marL="3333262" indent="0">
              <a:buNone/>
              <a:defRPr sz="1900" b="1"/>
            </a:lvl7pPr>
            <a:lvl8pPr marL="3888806" indent="0">
              <a:buNone/>
              <a:defRPr sz="1900" b="1"/>
            </a:lvl8pPr>
            <a:lvl9pPr marL="4444350" indent="0">
              <a:buNone/>
              <a:defRPr sz="19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2561" y="2300736"/>
            <a:ext cx="5388332" cy="417995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8490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3682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5050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521" y="288852"/>
            <a:ext cx="4010562" cy="122929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113" y="288852"/>
            <a:ext cx="6814779" cy="6191835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521" y="1518150"/>
            <a:ext cx="4010562" cy="4962537"/>
          </a:xfrm>
        </p:spPr>
        <p:txBody>
          <a:bodyPr/>
          <a:lstStyle>
            <a:lvl1pPr marL="0" indent="0">
              <a:buNone/>
              <a:defRPr sz="1700"/>
            </a:lvl1pPr>
            <a:lvl2pPr marL="555544" indent="0">
              <a:buNone/>
              <a:defRPr sz="1500"/>
            </a:lvl2pPr>
            <a:lvl3pPr marL="1111087" indent="0">
              <a:buNone/>
              <a:defRPr sz="1200"/>
            </a:lvl3pPr>
            <a:lvl4pPr marL="1666631" indent="0">
              <a:buNone/>
              <a:defRPr sz="1100"/>
            </a:lvl4pPr>
            <a:lvl5pPr marL="2222175" indent="0">
              <a:buNone/>
              <a:defRPr sz="1100"/>
            </a:lvl5pPr>
            <a:lvl6pPr marL="2777719" indent="0">
              <a:buNone/>
              <a:defRPr sz="1100"/>
            </a:lvl6pPr>
            <a:lvl7pPr marL="3333262" indent="0">
              <a:buNone/>
              <a:defRPr sz="1100"/>
            </a:lvl7pPr>
            <a:lvl8pPr marL="3888806" indent="0">
              <a:buNone/>
              <a:defRPr sz="1100"/>
            </a:lvl8pPr>
            <a:lvl9pPr marL="4444350" indent="0">
              <a:buNone/>
              <a:defRPr sz="11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5073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F2524-A2AA-482C-91CF-CC185EA27993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3803" y="773853"/>
            <a:ext cx="8533290" cy="36758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406" y="5078413"/>
            <a:ext cx="7314248" cy="59953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406" y="648237"/>
            <a:ext cx="7314248" cy="4352925"/>
          </a:xfrm>
        </p:spPr>
        <p:txBody>
          <a:bodyPr/>
          <a:lstStyle>
            <a:lvl1pPr marL="0" indent="0">
              <a:buNone/>
              <a:defRPr sz="3900"/>
            </a:lvl1pPr>
            <a:lvl2pPr marL="555544" indent="0">
              <a:buNone/>
              <a:defRPr sz="3400"/>
            </a:lvl2pPr>
            <a:lvl3pPr marL="1111087" indent="0">
              <a:buNone/>
              <a:defRPr sz="2900"/>
            </a:lvl3pPr>
            <a:lvl4pPr marL="1666631" indent="0">
              <a:buNone/>
              <a:defRPr sz="2400"/>
            </a:lvl4pPr>
            <a:lvl5pPr marL="2222175" indent="0">
              <a:buNone/>
              <a:defRPr sz="2400"/>
            </a:lvl5pPr>
            <a:lvl6pPr marL="2777719" indent="0">
              <a:buNone/>
              <a:defRPr sz="2400"/>
            </a:lvl6pPr>
            <a:lvl7pPr marL="3333262" indent="0">
              <a:buNone/>
              <a:defRPr sz="2400"/>
            </a:lvl7pPr>
            <a:lvl8pPr marL="3888806" indent="0">
              <a:buNone/>
              <a:defRPr sz="2400"/>
            </a:lvl8pPr>
            <a:lvl9pPr marL="4444350" indent="0">
              <a:buNone/>
              <a:defRPr sz="24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406" y="5677948"/>
            <a:ext cx="7314248" cy="851440"/>
          </a:xfrm>
        </p:spPr>
        <p:txBody>
          <a:bodyPr/>
          <a:lstStyle>
            <a:lvl1pPr marL="0" indent="0">
              <a:buNone/>
              <a:defRPr sz="1700"/>
            </a:lvl1pPr>
            <a:lvl2pPr marL="555544" indent="0">
              <a:buNone/>
              <a:defRPr sz="1500"/>
            </a:lvl2pPr>
            <a:lvl3pPr marL="1111087" indent="0">
              <a:buNone/>
              <a:defRPr sz="1200"/>
            </a:lvl3pPr>
            <a:lvl4pPr marL="1666631" indent="0">
              <a:buNone/>
              <a:defRPr sz="1100"/>
            </a:lvl4pPr>
            <a:lvl5pPr marL="2222175" indent="0">
              <a:buNone/>
              <a:defRPr sz="1100"/>
            </a:lvl5pPr>
            <a:lvl6pPr marL="2777719" indent="0">
              <a:buNone/>
              <a:defRPr sz="1100"/>
            </a:lvl6pPr>
            <a:lvl7pPr marL="3333262" indent="0">
              <a:buNone/>
              <a:defRPr sz="1100"/>
            </a:lvl7pPr>
            <a:lvl8pPr marL="3888806" indent="0">
              <a:buNone/>
              <a:defRPr sz="1100"/>
            </a:lvl8pPr>
            <a:lvl9pPr marL="4444350" indent="0">
              <a:buNone/>
              <a:defRPr sz="11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8111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7382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8049" y="290532"/>
            <a:ext cx="2742843" cy="619015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521" y="290532"/>
            <a:ext cx="8025355" cy="619015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800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090702"/>
            <a:ext cx="12190413" cy="316417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2"/>
            <a:ext cx="12190413" cy="4090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2805802"/>
            <a:ext cx="12190413" cy="24182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574" y="2298383"/>
            <a:ext cx="7954519" cy="2563586"/>
          </a:xfrm>
          <a:effectLst/>
        </p:spPr>
        <p:txBody>
          <a:bodyPr anchor="b"/>
          <a:lstStyle>
            <a:lvl1pPr algn="r">
              <a:defRPr sz="53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233" y="4874151"/>
            <a:ext cx="7959622" cy="883809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225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50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0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5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80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00468-B52C-4046-BE82-F606BBD4B150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D774E-09E7-4FF9-944F-D7DE872F37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21F22-061D-4C5D-841B-0D5BC2319AA7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73998-F91E-4775-8362-A8B415494F2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801" y="773852"/>
            <a:ext cx="4461691" cy="36758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0" y="773853"/>
            <a:ext cx="4461691" cy="36758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02" y="773855"/>
            <a:ext cx="4461691" cy="6767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2530" indent="0">
              <a:buNone/>
              <a:defRPr sz="2200" b="1"/>
            </a:lvl2pPr>
            <a:lvl3pPr marL="1045062" indent="0">
              <a:buNone/>
              <a:defRPr sz="2100" b="1"/>
            </a:lvl3pPr>
            <a:lvl4pPr marL="1567592" indent="0">
              <a:buNone/>
              <a:defRPr sz="1800" b="1"/>
            </a:lvl4pPr>
            <a:lvl5pPr marL="2090122" indent="0">
              <a:buNone/>
              <a:defRPr sz="1800" b="1"/>
            </a:lvl5pPr>
            <a:lvl6pPr marL="2612653" indent="0">
              <a:buNone/>
              <a:defRPr sz="1800" b="1"/>
            </a:lvl6pPr>
            <a:lvl7pPr marL="3135185" indent="0">
              <a:buNone/>
              <a:defRPr sz="1800" b="1"/>
            </a:lvl7pPr>
            <a:lvl8pPr marL="3657715" indent="0">
              <a:buNone/>
              <a:defRPr sz="1800" b="1"/>
            </a:lvl8pPr>
            <a:lvl9pPr marL="418024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729" y="1481364"/>
            <a:ext cx="4461691" cy="29019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597" y="773855"/>
            <a:ext cx="4461691" cy="6767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2530" indent="0">
              <a:buNone/>
              <a:defRPr sz="2200" b="1"/>
            </a:lvl2pPr>
            <a:lvl3pPr marL="1045062" indent="0">
              <a:buNone/>
              <a:defRPr sz="2100" b="1"/>
            </a:lvl3pPr>
            <a:lvl4pPr marL="1567592" indent="0">
              <a:buNone/>
              <a:defRPr sz="1800" b="1"/>
            </a:lvl4pPr>
            <a:lvl5pPr marL="2090122" indent="0">
              <a:buNone/>
              <a:defRPr sz="1800" b="1"/>
            </a:lvl5pPr>
            <a:lvl6pPr marL="2612653" indent="0">
              <a:buNone/>
              <a:defRPr sz="1800" b="1"/>
            </a:lvl6pPr>
            <a:lvl7pPr marL="3135185" indent="0">
              <a:buNone/>
              <a:defRPr sz="1800" b="1"/>
            </a:lvl7pPr>
            <a:lvl8pPr marL="3657715" indent="0">
              <a:buNone/>
              <a:defRPr sz="1800" b="1"/>
            </a:lvl8pPr>
            <a:lvl9pPr marL="4180246" indent="0">
              <a:buNone/>
              <a:defRPr sz="1800" b="1"/>
            </a:lvl9pPr>
          </a:lstStyle>
          <a:p>
            <a:pPr marL="0" lvl="0" indent="0" algn="ctr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1479995"/>
            <a:ext cx="4461691" cy="290195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564BA-86AA-452F-86F0-2C1B8A2A7DC5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3212F-D0ED-49DA-A216-FD7A0609A5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AFA2A-68B0-4B47-822F-9620314F49FA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A10C1-397E-4E04-AF48-D8E835A28D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63561-4645-4D14-9F18-8885E96C4C73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CD964-44C4-4CFD-B6A7-74D45C1263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51" y="2337682"/>
            <a:ext cx="4847482" cy="1331322"/>
          </a:xfrm>
          <a:effectLst/>
        </p:spPr>
        <p:txBody>
          <a:bodyPr anchor="b">
            <a:noAutofit/>
          </a:bodyPr>
          <a:lstStyle>
            <a:lvl1pPr marL="261265" indent="-261265" algn="l">
              <a:defRPr sz="32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892" y="773853"/>
            <a:ext cx="5355416" cy="5177990"/>
          </a:xfrm>
        </p:spPr>
        <p:txBody>
          <a:bodyPr anchor="ctr"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166" y="3700221"/>
            <a:ext cx="4517625" cy="2263333"/>
          </a:xfrm>
        </p:spPr>
        <p:txBody>
          <a:bodyPr/>
          <a:lstStyle>
            <a:lvl1pPr marL="0" indent="0">
              <a:buNone/>
              <a:defRPr sz="1600"/>
            </a:lvl1pPr>
            <a:lvl2pPr marL="522530" indent="0">
              <a:buNone/>
              <a:defRPr sz="1400"/>
            </a:lvl2pPr>
            <a:lvl3pPr marL="1045062" indent="0">
              <a:buNone/>
              <a:defRPr sz="1100"/>
            </a:lvl3pPr>
            <a:lvl4pPr marL="1567592" indent="0">
              <a:buNone/>
              <a:defRPr sz="1000"/>
            </a:lvl4pPr>
            <a:lvl5pPr marL="2090122" indent="0">
              <a:buNone/>
              <a:defRPr sz="1000"/>
            </a:lvl5pPr>
            <a:lvl6pPr marL="2612653" indent="0">
              <a:buNone/>
              <a:defRPr sz="1000"/>
            </a:lvl6pPr>
            <a:lvl7pPr marL="3135185" indent="0">
              <a:buNone/>
              <a:defRPr sz="1000"/>
            </a:lvl7pPr>
            <a:lvl8pPr marL="3657715" indent="0">
              <a:buNone/>
              <a:defRPr sz="1000"/>
            </a:lvl8pPr>
            <a:lvl9pPr marL="41802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08D7A9-163E-4FE2-B600-FEA21EA52AD8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0417D-6A74-4611-A830-BA5AB1FB17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090702"/>
            <a:ext cx="12190413" cy="3164175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2"/>
            <a:ext cx="12190413" cy="40907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2805802"/>
            <a:ext cx="12190413" cy="24182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124" y="1209148"/>
            <a:ext cx="5485686" cy="3308813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22530" indent="0">
              <a:buNone/>
              <a:defRPr sz="3200"/>
            </a:lvl2pPr>
            <a:lvl3pPr marL="1045062" indent="0">
              <a:buNone/>
              <a:defRPr sz="2700"/>
            </a:lvl3pPr>
            <a:lvl4pPr marL="1567592" indent="0">
              <a:buNone/>
              <a:defRPr sz="2200"/>
            </a:lvl4pPr>
            <a:lvl5pPr marL="2090122" indent="0">
              <a:buNone/>
              <a:defRPr sz="2200"/>
            </a:lvl5pPr>
            <a:lvl6pPr marL="2612653" indent="0">
              <a:buNone/>
              <a:defRPr sz="2200"/>
            </a:lvl6pPr>
            <a:lvl7pPr marL="3135185" indent="0">
              <a:buNone/>
              <a:defRPr sz="2200"/>
            </a:lvl7pPr>
            <a:lvl8pPr marL="3657715" indent="0">
              <a:buNone/>
              <a:defRPr sz="2200"/>
            </a:lvl8pPr>
            <a:lvl9pPr marL="4180246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366" y="1068966"/>
            <a:ext cx="4924844" cy="2288195"/>
          </a:xfrm>
        </p:spPr>
        <p:txBody>
          <a:bodyPr anchor="b"/>
          <a:lstStyle>
            <a:lvl1pPr marL="209013" indent="-209013">
              <a:buFont typeface="Georgia" pitchFamily="18" charset="0"/>
              <a:buChar char="*"/>
              <a:defRPr sz="1800"/>
            </a:lvl1pPr>
            <a:lvl2pPr marL="522530" indent="0">
              <a:buNone/>
              <a:defRPr sz="1400"/>
            </a:lvl2pPr>
            <a:lvl3pPr marL="1045062" indent="0">
              <a:buNone/>
              <a:defRPr sz="1100"/>
            </a:lvl3pPr>
            <a:lvl4pPr marL="1567592" indent="0">
              <a:buNone/>
              <a:defRPr sz="1000"/>
            </a:lvl4pPr>
            <a:lvl5pPr marL="2090122" indent="0">
              <a:buNone/>
              <a:defRPr sz="1000"/>
            </a:lvl5pPr>
            <a:lvl6pPr marL="2612653" indent="0">
              <a:buNone/>
              <a:defRPr sz="1000"/>
            </a:lvl6pPr>
            <a:lvl7pPr marL="3135185" indent="0">
              <a:buNone/>
              <a:defRPr sz="1000"/>
            </a:lvl7pPr>
            <a:lvl8pPr marL="3657715" indent="0">
              <a:buNone/>
              <a:defRPr sz="1000"/>
            </a:lvl8pPr>
            <a:lvl9pPr marL="41802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7D328F-BFA0-4741-9291-453C1AD22FE8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381A3-A756-4BC1-900E-32A032F4DD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566" y="4722779"/>
            <a:ext cx="8510276" cy="1209146"/>
          </a:xfrm>
        </p:spPr>
        <p:txBody>
          <a:bodyPr anchor="b">
            <a:noAutofit/>
          </a:bodyPr>
          <a:lstStyle>
            <a:lvl1pPr algn="l">
              <a:defRPr sz="5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400851"/>
            <a:ext cx="12190413" cy="185402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0413" cy="54008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3986377"/>
            <a:ext cx="12190413" cy="24182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1692804"/>
            <a:ext cx="12190413" cy="54008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506" tIns="52252" rIns="104506" bIns="5225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0742" y="4625186"/>
            <a:ext cx="8682218" cy="1209146"/>
          </a:xfrm>
          <a:prstGeom prst="rect">
            <a:avLst/>
          </a:prstGeom>
          <a:effectLst/>
        </p:spPr>
        <p:txBody>
          <a:bodyPr vert="horz" lIns="104506" tIns="52252" rIns="104506" bIns="5225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03" y="774637"/>
            <a:ext cx="8533290" cy="3675803"/>
          </a:xfrm>
          <a:prstGeom prst="rect">
            <a:avLst/>
          </a:prstGeom>
        </p:spPr>
        <p:txBody>
          <a:bodyPr vert="horz" lIns="104506" tIns="52252" rIns="104506" bIns="522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29" y="6529391"/>
            <a:ext cx="3352364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20" y="6529391"/>
            <a:ext cx="4469819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9339" y="6529391"/>
            <a:ext cx="2438083" cy="386255"/>
          </a:xfrm>
          <a:prstGeom prst="rect">
            <a:avLst/>
          </a:prstGeom>
        </p:spPr>
        <p:txBody>
          <a:bodyPr vert="horz" lIns="104506" tIns="52252" rIns="104506" bIns="52252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65772" indent="-365772" algn="r" defTabSz="104506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3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1265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7037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0555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4074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8493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2012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6883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12653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7524" indent="-209013" algn="l" defTabSz="1045062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530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5062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592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0122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653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5185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5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0246" algn="l" defTabSz="10450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521" y="290531"/>
            <a:ext cx="10971372" cy="1209146"/>
          </a:xfrm>
          <a:prstGeom prst="rect">
            <a:avLst/>
          </a:prstGeom>
        </p:spPr>
        <p:txBody>
          <a:bodyPr vert="horz" lIns="111109" tIns="55554" rIns="111109" bIns="55554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521" y="1692805"/>
            <a:ext cx="10971372" cy="4787882"/>
          </a:xfrm>
          <a:prstGeom prst="rect">
            <a:avLst/>
          </a:prstGeom>
        </p:spPr>
        <p:txBody>
          <a:bodyPr vert="horz" lIns="111109" tIns="55554" rIns="111109" bIns="55554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521" y="6724195"/>
            <a:ext cx="2844430" cy="386255"/>
          </a:xfrm>
          <a:prstGeom prst="rect">
            <a:avLst/>
          </a:prstGeom>
        </p:spPr>
        <p:txBody>
          <a:bodyPr vert="horz" lIns="111109" tIns="55554" rIns="111109" bIns="5555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31226B-35FF-429C-A5D3-F5995B3B7EED}" type="datetime1">
              <a:rPr lang="en-US" smtClean="0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058" y="6724195"/>
            <a:ext cx="3860297" cy="386255"/>
          </a:xfrm>
          <a:prstGeom prst="rect">
            <a:avLst/>
          </a:prstGeom>
        </p:spPr>
        <p:txBody>
          <a:bodyPr vert="horz" lIns="111109" tIns="55554" rIns="111109" bIns="5555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6463" y="6724195"/>
            <a:ext cx="2844430" cy="386255"/>
          </a:xfrm>
          <a:prstGeom prst="rect">
            <a:avLst/>
          </a:prstGeom>
        </p:spPr>
        <p:txBody>
          <a:bodyPr vert="horz" lIns="111109" tIns="55554" rIns="111109" bIns="5555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B93A06-1F2B-490F-8036-3552B5F54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2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hf hdr="0" ftr="0" dt="0"/>
  <p:txStyles>
    <p:titleStyle>
      <a:lvl1pPr algn="ctr" defTabSz="111108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658" indent="-416658" algn="l" defTabSz="1111087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759" indent="-347215" algn="l" defTabSz="111108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859" indent="-277772" algn="l" defTabSz="111108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403" indent="-277772" algn="l" defTabSz="111108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947" indent="-277772" algn="l" defTabSz="111108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490" indent="-277772" algn="l" defTabSz="11110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1034" indent="-277772" algn="l" defTabSz="11110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6578" indent="-277772" algn="l" defTabSz="11110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2122" indent="-277772" algn="l" defTabSz="11110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11087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544" algn="l" defTabSz="1111087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087" algn="l" defTabSz="1111087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631" algn="l" defTabSz="1111087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175" algn="l" defTabSz="1111087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719" algn="l" defTabSz="1111087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3333262" algn="l" defTabSz="1111087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806" algn="l" defTabSz="1111087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4444350" algn="l" defTabSz="1111087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6"/>
          <a:stretch/>
        </p:blipFill>
        <p:spPr>
          <a:xfrm>
            <a:off x="9479582" y="-69822"/>
            <a:ext cx="4248472" cy="7255991"/>
          </a:xfrm>
          <a:prstGeom prst="rect">
            <a:avLst/>
          </a:prstGeom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52406" y="6825216"/>
            <a:ext cx="2438083" cy="386255"/>
          </a:xfrm>
        </p:spPr>
        <p:txBody>
          <a:bodyPr/>
          <a:lstStyle/>
          <a:p>
            <a:pPr algn="r">
              <a:defRPr/>
            </a:pPr>
            <a:fld id="{45967008-16A9-46ED-BFEF-1CC935B0978F}" type="slidenum">
              <a:rPr lang="en-US" sz="3000">
                <a:latin typeface="Angsana New" pitchFamily="18" charset="-34"/>
              </a:rPr>
              <a:pPr algn="r">
                <a:defRPr/>
              </a:pPr>
              <a:t>1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16" name="Picture 3" descr="C:\Users\adminatta01\Pictures\กรอบ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2" t="50000" r="35884"/>
          <a:stretch/>
        </p:blipFill>
        <p:spPr bwMode="auto">
          <a:xfrm>
            <a:off x="11639001" y="5785493"/>
            <a:ext cx="120100" cy="13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TTA\Pictures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877" y="49408"/>
            <a:ext cx="3508263" cy="4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6"/>
          <a:stretch/>
        </p:blipFill>
        <p:spPr>
          <a:xfrm flipH="1">
            <a:off x="-1438924" y="-1116"/>
            <a:ext cx="4122281" cy="7255991"/>
          </a:xfrm>
          <a:prstGeom prst="rect">
            <a:avLst/>
          </a:prstGeom>
        </p:spPr>
      </p:pic>
      <p:sp>
        <p:nvSpPr>
          <p:cNvPr id="18" name="Subtitle 4"/>
          <p:cNvSpPr>
            <a:spLocks/>
          </p:cNvSpPr>
          <p:nvPr/>
        </p:nvSpPr>
        <p:spPr bwMode="auto">
          <a:xfrm>
            <a:off x="1118591" y="4491533"/>
            <a:ext cx="10100515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th-TH" sz="4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S Wansika" pitchFamily="2" charset="-34"/>
              <a:cs typeface="JS Wansika" pitchFamily="2" charset="-34"/>
            </a:endParaRPr>
          </a:p>
        </p:txBody>
      </p:sp>
      <p:sp>
        <p:nvSpPr>
          <p:cNvPr id="11" name="Subtitle 4"/>
          <p:cNvSpPr>
            <a:spLocks/>
          </p:cNvSpPr>
          <p:nvPr/>
        </p:nvSpPr>
        <p:spPr bwMode="auto">
          <a:xfrm>
            <a:off x="1198662" y="4348609"/>
            <a:ext cx="9721080" cy="9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ประชุมสมาชิกประจำเดือน สิงหาคม  2562</a:t>
            </a:r>
          </a:p>
        </p:txBody>
      </p:sp>
      <p:sp>
        <p:nvSpPr>
          <p:cNvPr id="14" name="Subtitle 4"/>
          <p:cNvSpPr>
            <a:spLocks/>
          </p:cNvSpPr>
          <p:nvPr/>
        </p:nvSpPr>
        <p:spPr bwMode="auto">
          <a:xfrm>
            <a:off x="1957783" y="5190887"/>
            <a:ext cx="8325580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สมัยที่  38  ครั้งที่  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6</a:t>
            </a:r>
            <a:endParaRPr lang="th-TH" sz="4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003973" y="6507757"/>
            <a:ext cx="10233199" cy="66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ณ ห้องคริสตัลบอลรูม ชั้น 2 โรงแรม ตวันนา </a:t>
            </a:r>
            <a:r>
              <a:rPr lang="th-TH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กรุงเทพฯ</a:t>
            </a:r>
            <a:endParaRPr lang="th-TH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  <p:sp>
        <p:nvSpPr>
          <p:cNvPr id="17" name="Subtitle 4"/>
          <p:cNvSpPr>
            <a:spLocks/>
          </p:cNvSpPr>
          <p:nvPr/>
        </p:nvSpPr>
        <p:spPr bwMode="auto">
          <a:xfrm>
            <a:off x="1486694" y="5857501"/>
            <a:ext cx="9217024" cy="201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Charmonman" panose="03000500040000020004" pitchFamily="66" charset="-34"/>
                <a:cs typeface="TH Charmonman" panose="03000500040000020004" pitchFamily="66" charset="-34"/>
              </a:rPr>
              <a:t>วันจันทร์ที่  26  สิงหาคม  2562  เวลา 10.00 - 12.00  น.</a:t>
            </a:r>
            <a:endParaRPr lang="fr-CA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5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26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4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261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TTA\Desktop\ประชุมสมาชิกประจำเดือนสิงหาคม62\ภาพงานรับรางวัล\213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-1034"/>
            <a:ext cx="10849446" cy="72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7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ATTA\Desktop\ประชุมสมาชิกประจำเดือนสิงหาคม62\ภาพงานรับรางวัล\213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0"/>
            <a:ext cx="10878840" cy="72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TTA\Desktop\ประชุมสมาชิกประจำเดือนสิงหาคม62\ภาพงานรับรางวัล\213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1" y="46338"/>
            <a:ext cx="10876790" cy="72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13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1467991" y="1035149"/>
            <a:ext cx="10271670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th-TH" sz="48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•	</a:t>
            </a:r>
            <a:r>
              <a:rPr lang="th-TH" sz="48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ขอเชิญร่วมส่งเสริมการขายรายการนำเที่ยวในพื้นที่จังหวัดนครราชสีมา และ จังหวัดบุรีรัมย์พร้อมเข้าชมการแข่งขันรถจักรยานยนต์ฯ รายการ โมโต จีพี 2019(</a:t>
            </a:r>
            <a:r>
              <a:rPr lang="en-US" sz="48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PTT Thailand Grand Prix 2019 : Moto GP 2019</a:t>
            </a:r>
            <a:r>
              <a:rPr lang="en-US" sz="4800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) </a:t>
            </a:r>
            <a:r>
              <a:rPr lang="th-TH" sz="4800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ระหว่างวันที่ </a:t>
            </a:r>
            <a:r>
              <a:rPr lang="en-US" sz="4800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</a:t>
            </a:r>
            <a:r>
              <a:rPr lang="th-TH" sz="4800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ถึง </a:t>
            </a:r>
            <a:r>
              <a:rPr lang="en-US" sz="4800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7</a:t>
            </a:r>
            <a:r>
              <a:rPr lang="th-TH" sz="4800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ตุลาคม </a:t>
            </a:r>
            <a:r>
              <a:rPr lang="en-US" sz="4800" b="1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2562</a:t>
            </a:r>
            <a:endParaRPr lang="th-TH" sz="4800" b="1" dirty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918743" y="387077"/>
            <a:ext cx="10271670" cy="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42210" y="6890328"/>
            <a:ext cx="868795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7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14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1467991" y="1035149"/>
            <a:ext cx="1027167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th-TH" sz="48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•	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สมาคมไทยธุรกิจการท่องเที่ยว นำโดย คุณพรสวัสดิ์ นวพล รายงานสรุปผลการจัดโครงการนำสมาชิกร่วมการส่งเสริมการขายตลาดภาคตะวันออกเฉียงเหนือ และ ร่วมงานแถลงแผนตลาดไตรมาส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4 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ประจำปี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2562 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ระหว่างวันที่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10-12 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สิงหาคม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2562 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เส้นทางกรุงเทพ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-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นครราชสีมา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-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มหาสารคาม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-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ร้อยเอ็ด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-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สุรินทร์</a:t>
            </a:r>
            <a:endParaRPr lang="th-TH" sz="4800" b="1" dirty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918743" y="387077"/>
            <a:ext cx="10271670" cy="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42210" y="6890328"/>
            <a:ext cx="868795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15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1467991" y="1035149"/>
            <a:ext cx="10271670" cy="494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th-TH" sz="48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•	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สมาคมฯกำหนดจัดโครงการ </a:t>
            </a:r>
            <a:r>
              <a:rPr lang="en-US" sz="4800" b="1" spc="61" dirty="0" err="1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Fam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Trip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ให้กับผู้ประกอบการตลาดพม่าและกัมพูชา ระหว่างวันที่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27-31 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สิงหาคม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2562 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ณ พื้นที่เขาใหญ่ จ.นครราชสีมาและการจัด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B2B Session 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กับผู้ประกอบการไทย วันที่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30 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สิงหาคม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2562 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ณ โรงแรมเดอะเบอร์เคลีย์ ประตูน้ำ</a:t>
            </a:r>
            <a:endParaRPr lang="th-TH" sz="4800" b="1" dirty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918743" y="387077"/>
            <a:ext cx="10271670" cy="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42210" y="6890328"/>
            <a:ext cx="868795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8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16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1467991" y="1035149"/>
            <a:ext cx="10271670" cy="494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th-TH" sz="48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•	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สมาคมฯกำหนดจัดกิจกรรม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ATTA Road Show to Korea 2019 during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17-21 September 2019 at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Seoul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and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800" b="1" spc="61" dirty="0" err="1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Gwangju</a:t>
            </a:r>
            <a:r>
              <a:rPr lang="en-US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, South Korea </a:t>
            </a: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(คุณคัง) </a:t>
            </a:r>
            <a:endParaRPr lang="th-TH" sz="4800" b="1" dirty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918743" y="387077"/>
            <a:ext cx="10271670" cy="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42210" y="6890328"/>
            <a:ext cx="868795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4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17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342678" y="1179165"/>
            <a:ext cx="10833983" cy="57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7000" b="1" spc="6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รับรอง</a:t>
            </a:r>
            <a:r>
              <a:rPr lang="th-TH" sz="7000" b="1" spc="6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รายงาน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400" b="1" spc="61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รับรองรายงานการประชุมสมาชิกประจำเดือน กรกฎาคม 2562 สมัยที่ 38  ครั้งที่  5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400" b="1" spc="61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ในวันพุธที่  24  กรกฎาคม  2562 เวลา 10.00 – 12.00 น. ณ ห้อง แก</a:t>
            </a:r>
            <a:r>
              <a:rPr lang="th-TH" sz="4400" b="1" spc="61" dirty="0" err="1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รนด์</a:t>
            </a:r>
            <a:r>
              <a:rPr lang="th-TH" sz="4400" b="1" spc="61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มี</a:t>
            </a:r>
            <a:r>
              <a:rPr lang="th-TH" sz="4400" b="1" spc="61" dirty="0" err="1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รอซ</a:t>
            </a:r>
            <a:r>
              <a:rPr lang="th-TH" sz="4400" b="1" spc="61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ชั้น 3 โรงแรม </a:t>
            </a:r>
            <a:r>
              <a:rPr lang="th-TH" sz="4400" b="1" spc="61" dirty="0" err="1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อัล</a:t>
            </a:r>
            <a:r>
              <a:rPr lang="th-TH" sz="4400" b="1" spc="61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มี</a:t>
            </a:r>
            <a:r>
              <a:rPr lang="th-TH" sz="4400" b="1" spc="61" dirty="0" err="1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รอซ</a:t>
            </a:r>
            <a:r>
              <a:rPr lang="th-TH" sz="4400" b="1" spc="61" dirty="0">
                <a:ln w="11430"/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ซอย รามคำแหง 5 ถนนรามคำแหง จำนวน  8  หน้า</a:t>
            </a:r>
          </a:p>
        </p:txBody>
      </p:sp>
      <p:sp>
        <p:nvSpPr>
          <p:cNvPr id="9" name="Subtitle 4"/>
          <p:cNvSpPr>
            <a:spLocks/>
          </p:cNvSpPr>
          <p:nvPr/>
        </p:nvSpPr>
        <p:spPr bwMode="auto">
          <a:xfrm>
            <a:off x="1846735" y="171053"/>
            <a:ext cx="10329928" cy="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th-TH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2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3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สี่เหลี่ยมผืนผ้า 13"/>
          <p:cNvSpPr/>
          <p:nvPr/>
        </p:nvSpPr>
        <p:spPr>
          <a:xfrm>
            <a:off x="202936" y="6890328"/>
            <a:ext cx="947343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39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18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4292918" y="2751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</a:t>
            </a:r>
            <a:r>
              <a:rPr lang="en-US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2678" y="2043261"/>
            <a:ext cx="10847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สรุปสถานภาพ</a:t>
            </a:r>
          </a:p>
          <a:p>
            <a:pPr algn="ctr"/>
            <a:r>
              <a:rPr lang="th-TH" sz="8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สมาชิก</a:t>
            </a:r>
          </a:p>
          <a:p>
            <a:pPr algn="ctr"/>
            <a:r>
              <a:rPr lang="th-TH" sz="80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ณ </a:t>
            </a:r>
            <a:r>
              <a:rPr lang="th-TH" sz="8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เดือนสิงหาคม 2562 </a:t>
            </a:r>
            <a:endParaRPr lang="en-US" sz="80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Subtitle 4"/>
          <p:cNvSpPr>
            <a:spLocks/>
          </p:cNvSpPr>
          <p:nvPr/>
        </p:nvSpPr>
        <p:spPr bwMode="auto">
          <a:xfrm>
            <a:off x="4445318" y="1140064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3.1</a:t>
            </a:r>
            <a:endParaRPr lang="fr-CA" sz="8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57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19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68232" y="1039530"/>
            <a:ext cx="1368932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สมาชิก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14252" y="1047926"/>
            <a:ext cx="12631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895182" y="1049607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37533" y="1597081"/>
            <a:ext cx="1207029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902615" y="2189897"/>
            <a:ext cx="1958837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กิตติมศักดิ์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863457" y="2814623"/>
            <a:ext cx="897649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รวม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895182" y="2198295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0895182" y="1605477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709824" y="987469"/>
            <a:ext cx="163385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39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1,153</a:t>
            </a:r>
            <a:endParaRPr lang="th-TH" sz="39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419004" y="1597081"/>
            <a:ext cx="950549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9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431</a:t>
            </a:r>
            <a:endParaRPr lang="th-TH" sz="39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9877236" y="2198295"/>
            <a:ext cx="466442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5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042072" y="2823021"/>
            <a:ext cx="130160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900" b="1" u="sng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1,589</a:t>
            </a:r>
            <a:endParaRPr lang="th-TH" sz="3900" b="1" u="sng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899414" y="2814623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383238" y="3655987"/>
            <a:ext cx="580717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400" b="1" dirty="0">
                <a:solidFill>
                  <a:srgbClr val="000099"/>
                </a:solidFill>
                <a:latin typeface="JasmineUPC" pitchFamily="18" charset="-34"/>
                <a:cs typeface="JasmineUPC" pitchFamily="18" charset="-34"/>
              </a:rPr>
              <a:t>ณ </a:t>
            </a:r>
            <a:r>
              <a:rPr lang="th-TH" sz="4400" b="1" dirty="0" smtClean="0">
                <a:solidFill>
                  <a:srgbClr val="000099"/>
                </a:solidFill>
                <a:latin typeface="JasmineUPC" pitchFamily="18" charset="-34"/>
                <a:cs typeface="JasmineUPC" pitchFamily="18" charset="-34"/>
              </a:rPr>
              <a:t> วันที่ 21 สิงหาคม 2562</a:t>
            </a:r>
            <a:endParaRPr lang="th-TH" sz="4400" b="1" dirty="0">
              <a:solidFill>
                <a:srgbClr val="000099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006974" y="297249"/>
            <a:ext cx="8183438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4900" b="1" dirty="0">
                <a:solidFill>
                  <a:srgbClr val="000099"/>
                </a:solidFill>
                <a:latin typeface="JasmineUPC" pitchFamily="18" charset="-34"/>
                <a:cs typeface="JasmineUPC" pitchFamily="18" charset="-34"/>
              </a:rPr>
              <a:t>รายงานสถานะสมาชิกภาพของสมาคม</a:t>
            </a:r>
            <a:r>
              <a:rPr lang="th-TH" sz="4900" b="1" dirty="0" smtClean="0">
                <a:solidFill>
                  <a:srgbClr val="000099"/>
                </a:solidFill>
                <a:latin typeface="JasmineUPC" pitchFamily="18" charset="-34"/>
                <a:cs typeface="JasmineUPC" pitchFamily="18" charset="-34"/>
              </a:rPr>
              <a:t>ฯ    </a:t>
            </a:r>
            <a:endParaRPr lang="th-TH" sz="4900" b="1" dirty="0">
              <a:solidFill>
                <a:srgbClr val="000099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768627" y="4561391"/>
            <a:ext cx="7492403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ในกรุงเทพมหานคร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226423" y="5506652"/>
            <a:ext cx="12631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0584073" y="5506652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6226424" y="6117943"/>
            <a:ext cx="1207029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584073" y="6114584"/>
            <a:ext cx="86238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9165277" y="5506652"/>
            <a:ext cx="1010293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39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932</a:t>
            </a:r>
            <a:endParaRPr lang="th-TH" sz="39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9249113" y="6130477"/>
            <a:ext cx="950549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9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241</a:t>
            </a:r>
            <a:endParaRPr lang="th-TH" sz="39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170" name="Picture 2" descr="C:\Users\A T T A\Desktop\1377075438-MapTHprovi-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144699"/>
            <a:ext cx="4578077" cy="68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สี่เหลี่ยมผืนผ้า 31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9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4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6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6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6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160"/>
                            </p:stCondLst>
                            <p:childTnLst>
                              <p:par>
                                <p:cTn id="1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32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20"/>
                            </p:stCondLst>
                            <p:childTnLst>
                              <p:par>
                                <p:cTn id="1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680"/>
                            </p:stCondLst>
                            <p:childTnLst>
                              <p:par>
                                <p:cTn id="1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840"/>
                            </p:stCondLst>
                            <p:childTnLst>
                              <p:par>
                                <p:cTn id="1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19635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2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9" name="Subtitle 4"/>
          <p:cNvSpPr>
            <a:spLocks/>
          </p:cNvSpPr>
          <p:nvPr/>
        </p:nvSpPr>
        <p:spPr bwMode="auto">
          <a:xfrm>
            <a:off x="1847116" y="-397"/>
            <a:ext cx="9923352" cy="66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th-TH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1</a:t>
            </a:r>
            <a:endParaRPr lang="fr-CA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284361" y="1389069"/>
            <a:ext cx="10906052" cy="585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th-TH" sz="36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1.1 เรื่องที่ประธานแจ้งให้ที่ประชุมทราบ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th-TH" sz="32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•	สถิตินักท่องเที่ยวของสมาคมฯ ณ วันที่ 20  สิงหาคม </a:t>
            </a:r>
            <a:r>
              <a:rPr lang="th-TH" sz="32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2562</a:t>
            </a:r>
            <a:endParaRPr lang="en-US" sz="3200" b="1" spc="61" dirty="0" smtClean="0">
              <a:ln w="11430"/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th-TH" sz="36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1.2คณะกรรมการแจ้งกิจกรรมสำคัญๆให้ที่ประชุมทราบ</a:t>
            </a:r>
            <a:endParaRPr lang="th-TH" sz="3600" b="1" spc="61" dirty="0" smtClean="0">
              <a:ln w="11430"/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th-TH" sz="32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•  เมื่อวันที่ 20 สิงหาคม 2562 สมาคมฯเข้ารับรางวัลมิติที่ 3 ด้านคุณภาพการให้บริการ จากการเข้าประกวดโครงการสมาคมการค้าดีเด่น ประจำปี 2562 จัดโดยกรมพัฒนาธุรกิจการค้า กระทรวงพานิชย์ ร่วมกับสภาหอการค้าแห่งประเทศไทย โดยมี ท่านนายกฯวิชิต และ คณะกรรมการเข้า</a:t>
            </a:r>
            <a:r>
              <a:rPr lang="th-TH" sz="32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ร่วมงาน</a:t>
            </a:r>
            <a:endParaRPr lang="en-US" sz="3200" b="1" spc="61" dirty="0" smtClean="0">
              <a:ln w="11430"/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th-TH" sz="32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•	</a:t>
            </a:r>
            <a:r>
              <a:rPr lang="th-TH" sz="32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ขอเชิญร่วมส่งเสริมการขายรายการนำเที่ยวในพื้นที่จังหวัดนครราชสีมา และ จังหวัดบุรีรัมย์พร้อมเข้าชมการแข่งขันรถจักรยานยนต์ฯ รายการ โมโต จีพี 2019(</a:t>
            </a:r>
            <a:r>
              <a:rPr lang="en-US" sz="3200" b="1" dirty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PTT Thailand Grand Prix 2019 : Moto GP 2019)</a:t>
            </a:r>
            <a:endParaRPr lang="th-TH" sz="3200" b="1" dirty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endParaRPr lang="th-TH" sz="4000" b="1" spc="61" dirty="0" smtClean="0">
              <a:ln w="11430"/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th-TH" sz="40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	</a:t>
            </a:r>
            <a:endParaRPr lang="en-US" sz="4000" b="1" spc="61" dirty="0">
              <a:ln w="11430"/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endParaRPr lang="en-US" sz="4000" b="1" spc="61" dirty="0">
              <a:ln w="11430"/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endParaRPr lang="th-TH" sz="4000" b="1" spc="61" dirty="0">
              <a:ln w="11430"/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pPr marL="571500" indent="-5715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0850" algn="l"/>
              </a:tabLst>
              <a:defRPr/>
            </a:pPr>
            <a:endParaRPr lang="en-US" sz="4400" b="1" spc="61" dirty="0" smtClean="0">
              <a:ln w="11430"/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4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242210" y="6890328"/>
            <a:ext cx="868795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4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20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07869" y="306864"/>
            <a:ext cx="5991993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ในภาคเหนือ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97304" y="1203209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20038" y="1253590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597303" y="1962284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920038" y="1962284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968428" y="1261987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34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629740" y="1974040"/>
            <a:ext cx="77261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12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05431" y="3193239"/>
            <a:ext cx="8994431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ในภาคตะวันออกเฉียงเหนือ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29186" y="4462042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154565" y="4462042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37652" y="5214400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154565" y="5180812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851534" y="4462042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787783" y="5207683"/>
            <a:ext cx="498502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2" name="Picture 2" descr="C:\Users\A T T A\Desktop\nort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21" y="27037"/>
            <a:ext cx="3280939" cy="37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 T T A\Desktop\อีสาน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16" y="3843461"/>
            <a:ext cx="3738434" cy="348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 2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84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84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4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12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21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28735" y="267105"/>
            <a:ext cx="6897690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ในภาคตะวันออก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43670" y="1275217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394975" y="1323918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43669" y="2034291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394975" y="2034291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516356" y="1332315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48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171329" y="2044369"/>
            <a:ext cx="77261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51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22485" y="3579473"/>
            <a:ext cx="8973578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ในภาคกลาง (ไม่รวม กทม.)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555841" y="4947625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107145" y="4996326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555840" y="5706700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0107145" y="5706700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156316" y="5006403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84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832174" y="5718456"/>
            <a:ext cx="77261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35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2" name="Picture 2" descr="C:\Users\A T T A\Desktop\untitl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2" y="738602"/>
            <a:ext cx="2635756" cy="24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 T T A\Desktop\centr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30" y="3814271"/>
            <a:ext cx="2758420" cy="34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 2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68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4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6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2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2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4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22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95962" y="405032"/>
            <a:ext cx="5440560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ในภาคใต้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71287" y="1396579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722592" y="1445281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71287" y="2155654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722592" y="2155654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780540" y="1453678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48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449725" y="2165731"/>
            <a:ext cx="77261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61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973855" y="3790540"/>
            <a:ext cx="6650827" cy="8662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9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สมาชิกสมาคมฯ ในภาคตะวันตก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144596" y="4801520"/>
            <a:ext cx="142287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44596" y="5711738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678157" y="4801520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678157" y="5711738"/>
            <a:ext cx="143914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27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692962" y="4801520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9692962" y="5718456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pic>
        <p:nvPicPr>
          <p:cNvPr id="22" name="Picture 2" descr="C:\Users\A T T A\Desktop\map_sout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06" y="97925"/>
            <a:ext cx="2832372" cy="33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 T T A\Desktop\map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57" y="3860716"/>
            <a:ext cx="2438697" cy="33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 2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33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8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6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8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64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23</a:t>
            </a:fld>
            <a:endParaRPr lang="en-US" sz="3000" dirty="0">
              <a:latin typeface="Angsana New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4292918" y="387077"/>
            <a:ext cx="5618712" cy="1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</a:t>
            </a:r>
            <a:r>
              <a:rPr lang="en-US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3.2</a:t>
            </a:r>
            <a:endParaRPr lang="fr-CA" sz="8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2678" y="2259285"/>
            <a:ext cx="10847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แนะนำสมาชิกใหม่</a:t>
            </a:r>
          </a:p>
          <a:p>
            <a:pPr algn="ctr"/>
            <a:r>
              <a:rPr lang="th-TH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ประจำเดือน สิงหาคม 2562  </a:t>
            </a:r>
          </a:p>
          <a:p>
            <a:pPr algn="ctr"/>
            <a:r>
              <a:rPr lang="th-TH" sz="7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( 24 </a:t>
            </a:r>
            <a:r>
              <a:rPr lang="th-TH" sz="7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บริษัท ) </a:t>
            </a:r>
            <a:endParaRPr lang="en-US" sz="72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69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24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46734" y="1173878"/>
            <a:ext cx="10343679" cy="9431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54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54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2562</a:t>
            </a:r>
            <a:endParaRPr lang="th-TH" sz="54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71638" y="2678593"/>
            <a:ext cx="139618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สามัญ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22942" y="2727294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71638" y="3437667"/>
            <a:ext cx="1333666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สมทบ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322942" y="3437667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743278" y="2678593"/>
            <a:ext cx="1008112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18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253315" y="3452783"/>
            <a:ext cx="498502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</a:t>
            </a:r>
            <a:endParaRPr lang="th-TH" sz="44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777988" y="4389870"/>
            <a:ext cx="984211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รวม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329293" y="4389870"/>
            <a:ext cx="944137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sz="4400" b="1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ราย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959302" y="4419525"/>
            <a:ext cx="77261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24</a:t>
            </a:r>
            <a:endParaRPr lang="th-TH" sz="44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-12607" y="6795465"/>
            <a:ext cx="2500653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6 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88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25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เวิลด์ ได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มอนด์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โว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ยาจ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หม่อมหลวง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เพ็ช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รี  สุขสวัสดิ์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(ML. PETCHAREE  SUKSWASDI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0-2233-1288,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0-2233-1287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0-2233-1287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WORLD DIAMOND VOYAGE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อเมริกา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, ยุโรป, ลาตินอเมริกา 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14/02974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97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26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โก บี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ยอนด์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(ไทยแลนด์)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คุณสุภัค  ภารตะวงศ์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SUPAK  PARATAWONG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081-923-4123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0-2630-9753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GO BEYOND (THAILAND)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7741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สแกนดิเนเวีย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,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ยุโรป</a:t>
            </a:r>
          </a:p>
          <a:p>
            <a:pPr algn="ctr" eaLnBrk="1" hangingPunct="1"/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		 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OUTBOUND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สแกนดิเนเวีย, ยุโรป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11/08533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56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27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3.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ฮัล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โหล (ไทยแลนด์)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คุณภา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วิณี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ชาญอสิกุลพิทยา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PAWINEE  CHANASIKULPITTAYA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0-2530-9615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HELLO (THAILAND)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จีน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14/02997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53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28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4.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สุนทรสุนทรี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คุณมงคล  เทพเกษตรกุล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MONGKOL  THEPKASETKUL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0-2276-5221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0-2276-5771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SUNTHONSUNTREE CO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จีน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11/08039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8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29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5.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ปิ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รามิด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ดีเอ็ม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ซี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คุณนารายณ์  ติวารี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NARAIN  TIWARI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0-2168-7855,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089-608-3516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0-2168-7855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PYRAMID DMC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อินเดีย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, ตะวันออกกลาง, </a:t>
            </a:r>
            <a:r>
              <a:rPr lang="en-US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Worldwide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14/02711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95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44971"/>
            <a:ext cx="12190413" cy="120914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400" b="1" dirty="0"/>
              <a:t>INTERNATIONAL  TOURISTS   ARRIVING   IN  THAILAND </a:t>
            </a:r>
            <a:r>
              <a:rPr lang="th-TH" sz="2800" b="1" dirty="0" smtClean="0"/>
              <a:t/>
            </a:r>
            <a:br>
              <a:rPr lang="th-TH" sz="2800" b="1" dirty="0" smtClean="0"/>
            </a:br>
            <a:r>
              <a:rPr lang="en-US" sz="2200" b="1" dirty="0" smtClean="0"/>
              <a:t>TOURISTS </a:t>
            </a:r>
            <a:r>
              <a:rPr lang="en-US" sz="2200" b="1" dirty="0"/>
              <a:t>RECEIVED BY ATTA'S MEMBERS AT SUVARNABHUMI AIRPORT AND DON MUANG AIRPORT </a:t>
            </a:r>
            <a:r>
              <a:rPr lang="th-TH" sz="2800" b="1" dirty="0" smtClean="0"/>
              <a:t/>
            </a:r>
            <a:br>
              <a:rPr lang="th-TH" sz="2800" b="1" dirty="0" smtClean="0"/>
            </a:br>
            <a:r>
              <a:rPr lang="en-US" sz="2400" b="1" dirty="0" smtClean="0"/>
              <a:t>AS </a:t>
            </a:r>
            <a:r>
              <a:rPr lang="en-US" sz="2400" b="1" dirty="0"/>
              <a:t>OF 20 August 2019</a:t>
            </a: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59076"/>
              </p:ext>
            </p:extLst>
          </p:nvPr>
        </p:nvGraphicFramePr>
        <p:xfrm>
          <a:off x="19179" y="1251173"/>
          <a:ext cx="12171234" cy="5901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206"/>
                <a:gridCol w="926043"/>
                <a:gridCol w="1114436"/>
                <a:gridCol w="1114436"/>
                <a:gridCol w="1114436"/>
                <a:gridCol w="1114436"/>
                <a:gridCol w="1114436"/>
                <a:gridCol w="1098517"/>
                <a:gridCol w="1098517"/>
                <a:gridCol w="1066673"/>
                <a:gridCol w="1182098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YEAR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2553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2554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2555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2556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2557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2558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effectLst/>
                          <a:latin typeface="Arial Black" pitchFamily="34" charset="0"/>
                        </a:rPr>
                        <a:t>2559</a:t>
                      </a:r>
                      <a:endParaRPr lang="en-US" sz="13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effectLst/>
                          <a:latin typeface="Arial Black" pitchFamily="34" charset="0"/>
                        </a:rPr>
                        <a:t>2560</a:t>
                      </a:r>
                      <a:endParaRPr lang="en-US" sz="13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effectLst/>
                          <a:latin typeface="Arial Black" pitchFamily="34" charset="0"/>
                        </a:rPr>
                        <a:t>2561</a:t>
                      </a:r>
                      <a:endParaRPr lang="en-US" sz="13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 Black" pitchFamily="34" charset="0"/>
                        </a:rPr>
                        <a:t>2562</a:t>
                      </a:r>
                      <a:endParaRPr lang="en-US" sz="14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MONTH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effectLst/>
                          <a:latin typeface="Arial Black" pitchFamily="34" charset="0"/>
                        </a:rPr>
                        <a:t>2010</a:t>
                      </a:r>
                      <a:endParaRPr lang="en-US" sz="13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2011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2012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2013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>
                          <a:effectLst/>
                          <a:latin typeface="Arial Black" pitchFamily="34" charset="0"/>
                        </a:rPr>
                        <a:t>2014</a:t>
                      </a:r>
                      <a:endParaRPr lang="en-US" sz="13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2015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2016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2017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Arial Black" pitchFamily="34" charset="0"/>
                        </a:rPr>
                        <a:t>2018</a:t>
                      </a:r>
                      <a:endParaRPr lang="en-US" sz="13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 Black" pitchFamily="34" charset="0"/>
                        </a:rPr>
                        <a:t>2019</a:t>
                      </a:r>
                      <a:endParaRPr lang="en-US" sz="14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rgbClr val="FFFF00"/>
                    </a:solidFill>
                  </a:tcPr>
                </a:tc>
              </a:tr>
              <a:tr h="414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JANUARY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252,234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243,926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261,441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388,888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293,980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415,440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490,545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433,996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542,326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492,967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4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FEBRUARY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269,742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288,211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270,648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423,062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262,987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463,180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518,335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472,562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539,199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489,938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4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MARCH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223,294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295,615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311,307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437,159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261,357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480,133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586,899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530,734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597,718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549,587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4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APRIL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120,288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241,121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266,227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375,404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195,787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474,820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540,419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450,529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511,556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455,289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4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MAY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  69,107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216,257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254,437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333,463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172,150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463,701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511,975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480,424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482,622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382,116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4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JUNE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  76,040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219,985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243,168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335,643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114,819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436,775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461,595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468,503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473,150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416,204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4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JULY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134,850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264,306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284,360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334,762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182,126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485,039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517,494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528,986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466,696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453,613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7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AUGUST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148,234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261,531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304,929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354,698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270,191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456,995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495,556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538,997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419,792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304,894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7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SEPTEMBER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141,510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230,280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268,916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339,418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273,980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300,031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357,256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440,591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330,461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7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OCTOBER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164,480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218,501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295,982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284,939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350,926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340,803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252,903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 Black" pitchFamily="34" charset="0"/>
                        </a:rPr>
                        <a:t>             451,100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364,373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7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NOVEMBER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212,956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132,977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404,163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372,215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436,598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450,218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307,646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534,432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409,316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Arial Black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78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DECEMBER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216,159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190,622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368,305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303,045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426,666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451,557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337,221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 489,361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  441,423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            -  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4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Arial Black" pitchFamily="34" charset="0"/>
                        </a:rPr>
                        <a:t> TOTAL </a:t>
                      </a:r>
                      <a:endParaRPr lang="en-US" sz="1300" b="0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677" marR="8677" marT="867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2,028,894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2,803,332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3,533,883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4,282,696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3,241,567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 5,218,692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5,377,844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 5,820,215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 Black" pitchFamily="34" charset="0"/>
                        </a:rPr>
                        <a:t>        5,578,632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 3,544,608 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30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ห้างหุ้นส่วนจำกัด 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เอ็น.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จี.บี.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ครูซ</a:t>
            </a:r>
            <a:endParaRPr lang="th-TH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น้ำฝน  สตาร์ </a:t>
            </a: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NAMFON  STAR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052-028-090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053-196-638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N.G.B. CRUISE LTD.,PART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Worldwide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และ </a:t>
            </a:r>
            <a:r>
              <a:rPr lang="en-US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Cruise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24/00620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38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31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7.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ไทย โปรทรา</a:t>
            </a:r>
            <a:r>
              <a:rPr lang="th-TH" sz="4400" dirty="0" err="1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เวล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 </a:t>
            </a:r>
            <a:endParaRPr lang="th-TH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ทรรศิ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ตา  พรหมชาติ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THATSITA  PROMCHAT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0-2066-9688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0-2066-9688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THAI PRO TRAVEL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ฮ่องกง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14/02973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01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32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8.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เดอะ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เค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แอล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ที (ไทยแลนด์)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คุณกรรณิการ์  ประชันกลาง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KANNIKA  PRACHANKLANG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0-2061-5392 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THE K L T (THAILAND)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เกาหลี 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14/02637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4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33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37719" y="1029035"/>
            <a:ext cx="10952692" cy="7431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1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9</a:t>
            </a:r>
            <a:r>
              <a:rPr lang="en-US" sz="41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41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1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ไถ้หลง อินเตอร์</a:t>
            </a:r>
            <a:r>
              <a:rPr lang="th-TH" sz="41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เนชั่นแนล</a:t>
            </a:r>
            <a:r>
              <a:rPr lang="th-TH" sz="41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1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เมดิคอล</a:t>
            </a:r>
            <a:r>
              <a:rPr lang="th-TH" sz="41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1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แอนด์</a:t>
            </a:r>
            <a:r>
              <a:rPr lang="th-TH" sz="41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1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ทราเวล</a:t>
            </a:r>
            <a:r>
              <a:rPr lang="th-TH" sz="41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เทรด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คุณวิลาสินี 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แสนหวั่ง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WILASINEE  SAENWANG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081-644-1585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37720" y="1899245"/>
            <a:ext cx="10952692" cy="7277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THAILONG </a:t>
            </a:r>
            <a:r>
              <a:rPr lang="en-US" sz="40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INTERNATIONAL MEDICAL AND TRAVEL TRADE CO.,LTD</a:t>
            </a:r>
            <a:r>
              <a:rPr lang="fr-FR" sz="40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0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7741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จีน</a:t>
            </a:r>
          </a:p>
          <a:p>
            <a:pPr algn="ctr" eaLnBrk="1" hangingPunct="1"/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		 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OUTBOUND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จีน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11/09894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15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34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10.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เอ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เลเฟ่น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จังเกิ้ล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แซงค์ชัว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รี่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คุณป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ทิตตา  ไตรเวทย์</a:t>
            </a: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PATTITTA  TRAIWET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094-656-3596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ELEPHANT JUNGLE SANCTUARY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</a:t>
            </a:r>
            <a:r>
              <a:rPr lang="en-US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Worldwide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24/00707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06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35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11.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ไบร์ทเนส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ทัวร์ (ไทยแลนด์)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คุณศุภชัย  ทรัพย์รวีวัฒนา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SUPACHAI  SABRAWEWATTHANA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0-2642-8870-1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0-2248-2207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BRIGHTNESS TOUR (THAILAND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) CO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7741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ฮ่องกง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, มาเลเซีย, จีน,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Worldwide</a:t>
            </a:r>
          </a:p>
          <a:p>
            <a:pPr algn="ctr" eaLnBrk="1" hangingPunct="1"/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	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OUTBOUND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เอเชีย, ยุโรป, อเมริกา 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11/09663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65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36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12.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เวเคชั่น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พลัส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คุณพนิดา  คงพันธุ์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PANIDA  KONGPHAN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0-2056-4428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0-2056-4428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VACATION PLUS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จีน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11/08216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659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37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13.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อี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เบลท์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อี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โรด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เน็ตเวิร์ค เทคโนโลยี (ไทยแลนด์)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คุณประพันธ์ชัย 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วรา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นุสาสน์ </a:t>
            </a:r>
            <a:endParaRPr lang="en-US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PRAPHANCHAI  VARANUSART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0-2690-5702-9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0-2690-5700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585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2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E BELT E ROAD NETWORK TECHNOLOGY (THAILAND) CO.,LTD</a:t>
            </a:r>
            <a:r>
              <a:rPr lang="fr-FR" sz="42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2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จีน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14/02723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21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38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14.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สยาม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ภาคิน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ทราเวล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คุณอังสนา   นาคทอง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(MRS. AUNGSANA  NAKTHONG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081-338-8325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0-2510-8786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SIAMPAKIN TRAVEL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เอเชีย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14/02941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421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39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15.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สกายลายน์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อินเตอร์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เนชั่นแนล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ทีม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คุณพิมล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วรรณ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แซ่หล่อ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PIMOLWAN  SAE-LOR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086-368-8822 ,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098-994-2889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SKY LINE INTERNATIONAL TEAM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จีน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, ไต้หวัน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14/02574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60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44971"/>
            <a:ext cx="12190413" cy="120914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/>
              <a:t>Number of Tourists for 2019 Increased/Decreased from 2018</a:t>
            </a:r>
            <a:r>
              <a:rPr lang="th-TH" sz="3600" b="1" dirty="0" smtClean="0"/>
              <a:t/>
            </a:r>
            <a:br>
              <a:rPr lang="th-TH" sz="3600" b="1" dirty="0" smtClean="0"/>
            </a:br>
            <a:r>
              <a:rPr lang="en-US" sz="3200" b="1" dirty="0"/>
              <a:t> 1 January - 20 August 2019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997716"/>
              </p:ext>
            </p:extLst>
          </p:nvPr>
        </p:nvGraphicFramePr>
        <p:xfrm>
          <a:off x="0" y="1251172"/>
          <a:ext cx="12190412" cy="57808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65326"/>
                <a:gridCol w="1849560"/>
                <a:gridCol w="1296144"/>
                <a:gridCol w="1224136"/>
                <a:gridCol w="1800200"/>
                <a:gridCol w="360040"/>
                <a:gridCol w="1642373"/>
                <a:gridCol w="1345823"/>
                <a:gridCol w="1306810"/>
              </a:tblGrid>
              <a:tr h="208089">
                <a:tc gridSpan="2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2018</a:t>
                      </a:r>
                      <a:endParaRPr lang="en-US" sz="16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2019</a:t>
                      </a:r>
                      <a:endParaRPr lang="en-US" sz="16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 No. of (People) </a:t>
                      </a:r>
                      <a:endParaRPr lang="en-US" sz="16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Arial Black" pitchFamily="34" charset="0"/>
                        </a:rPr>
                        <a:t>  (%) </a:t>
                      </a:r>
                      <a:endParaRPr lang="en-US" sz="9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b"/>
                </a:tc>
              </a:tr>
              <a:tr h="323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Jan.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  542,326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492,967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- 49,359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Jan.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- 9.10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</a:tr>
              <a:tr h="323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Feb.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  539,199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489,938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- 49,261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Arial Black" pitchFamily="34" charset="0"/>
                        </a:rPr>
                        <a:t> Feb. </a:t>
                      </a:r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- 9.14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</a:tr>
              <a:tr h="323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Mar.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  597,718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549,587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- 48,131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Arial Black" pitchFamily="34" charset="0"/>
                        </a:rPr>
                        <a:t> Mar. </a:t>
                      </a:r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- 8.05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</a:tr>
              <a:tr h="323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Apr.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  511,556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455,289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- 56,267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Arial Black" pitchFamily="34" charset="0"/>
                        </a:rPr>
                        <a:t> Apr. </a:t>
                      </a:r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- 11.00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</a:tr>
              <a:tr h="323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May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  482,622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382,116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- 100,506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May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- 20.82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</a:tr>
              <a:tr h="323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June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  473,150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416,204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- 56,946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June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- 12.04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</a:tr>
              <a:tr h="323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July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Arial Black" pitchFamily="34" charset="0"/>
                        </a:rPr>
                        <a:t>        466,694 </a:t>
                      </a:r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453,613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- 13,081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July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- 2.80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</a:tr>
              <a:tr h="323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Aug.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Increase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  295,760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 304,894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9,134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Aug.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Increase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3.09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00B050"/>
                    </a:solidFill>
                  </a:tcPr>
                </a:tc>
              </a:tr>
              <a:tr h="323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Sept.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Sept.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</a:tr>
              <a:tr h="323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Oct.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Oct.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</a:tr>
              <a:tr h="3238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Nov.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Nov.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</a:tr>
              <a:tr h="332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Dec.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Dec.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</a:tr>
              <a:tr h="3326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1 Jan-20 Aug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   3,909,025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3,544,608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- 364,417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 1 Jan-20 Aug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Arial Black" pitchFamily="34" charset="0"/>
                        </a:rPr>
                        <a:t> Decrease </a:t>
                      </a:r>
                      <a:endParaRPr lang="en-US" sz="1500" b="1" i="0" u="none" strike="noStrike" dirty="0"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- 9.32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53" marR="8753" marT="8753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8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40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16.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ม่าน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หยู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ซิน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คุณพรทิพย์  จันทร์อ้น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PORNTIP  JANON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0-2530-9757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0-2550-7375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MAN YOU XIN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3125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จีน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14/02988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42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41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17.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โนพ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อินเซ็น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ทีฟ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ทัวร์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คุณนรินทร์ศักดิ์  ดวงสำราญ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(MR. NARINSAK  DUANGSAMRAN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0-2952-6685-6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NOPE INCENTIVE TOUR CO.,LTD</a:t>
            </a:r>
            <a:r>
              <a:rPr lang="fr-FR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7741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ตลาด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Worldwide</a:t>
            </a:r>
          </a:p>
          <a:p>
            <a:pPr algn="ctr" eaLnBrk="1" hangingPunct="1"/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		 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OUTBOUND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</a:t>
            </a:r>
            <a:r>
              <a:rPr lang="en-US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Worldwide</a:t>
            </a:r>
            <a:endParaRPr lang="th-TH" sz="3000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11/07218 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19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42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4687" y="1029035"/>
            <a:ext cx="10775724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18.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สมาร์ท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คอน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เนค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14687" y="2763341"/>
            <a:ext cx="10775726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คุณสุนทรี  เฟื่องมารยาท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(MISS SUNTAREE  FUENGMARAYAT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14686" y="4773451"/>
            <a:ext cx="10775726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0-2953-4249	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0-2591-6428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14686" y="1899245"/>
            <a:ext cx="10775725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SMART CONNECT CO.,LTD.     (MADAM ON TOUR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en-US" sz="44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46734" y="5571653"/>
            <a:ext cx="10309246" cy="17741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สมาชิกสามัญ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INBOUND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เอเชีย</a:t>
            </a:r>
          </a:p>
          <a:p>
            <a:pPr algn="ctr" eaLnBrk="1" hangingPunct="1"/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		   ประเภท  </a:t>
            </a:r>
            <a:r>
              <a:rPr lang="en-US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OUTBOUND  </a:t>
            </a:r>
            <a:r>
              <a:rPr lang="th-TH" sz="3000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ตลาด  เอเชีย</a:t>
            </a:r>
          </a:p>
          <a:p>
            <a:pPr algn="ctr" eaLnBrk="1" hangingPunct="1"/>
            <a:endParaRPr lang="th-TH" sz="18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ใบอนุญาต</a:t>
            </a:r>
            <a:r>
              <a:rPr lang="th-TH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ประกอบธุรกิจนำเที่ยว</a:t>
            </a:r>
            <a:r>
              <a:rPr lang="th-TH" sz="3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เลขที่  </a:t>
            </a:r>
            <a:r>
              <a:rPr lang="en-US" sz="30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11/05333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414687" y="195410"/>
            <a:ext cx="10775726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752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43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179165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19.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เพชรทองคำ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สวีท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051373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คุณนิติศักดิ์  เพชรทองคำ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MR. NITISAK  PHETTONGKAM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139605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0-2322-2455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0-2180-0156 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2115269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PHETTONGKAM SUITES CO.,LTD.    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ZAYN HOTEL BANGKOK)</a:t>
            </a:r>
            <a:endParaRPr lang="th-TH" sz="4400" dirty="0" smtClean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โรงแรม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13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44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107157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20.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เดอะ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รีทรีท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หัวหิน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442943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คุณสรศักดิ์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เอี้ยวศิ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วิ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กูล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MR. SORASAK  EAWSIVIGOON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435360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032-421-777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032-472-822 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1945003"/>
            <a:ext cx="10847733" cy="14664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THE RETREAT HUA HIN CO.,LTD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</a:p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ACE OF HUA HIN RESORT CHA-AM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sz="4400" dirty="0" smtClean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โรงแรม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99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45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179165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21.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เวิลด์ รี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สอร์ท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051373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ปริย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ตัณฑ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เกษม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MR. PARIYA  TANTAKASEM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139605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   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038-648-500,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0-2260-3592-5</a:t>
            </a:r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   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038-648-501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2115269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WORLD RESORT CO.,LTD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		(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RAYONG CHALET)</a:t>
            </a:r>
            <a:endParaRPr lang="th-TH" sz="4400" dirty="0" smtClean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โรงแรม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45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46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107157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22.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บีไฮฟ์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ฮอสพิ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ทา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ลิตี้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442943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ธัญญ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ธร  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ตันธ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นาทวี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MISS THANYATRON  TANTANATAWEE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435360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076-562-555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076-562-559 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1945003"/>
            <a:ext cx="10847733" cy="14664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BEEHIVE HOSPITALITY CO.,LTD.     </a:t>
            </a:r>
            <a:endParaRPr lang="en-US" sz="4400" dirty="0" smtClean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BEEHIVE BOUTIQUE HOTEL PHUKET)</a:t>
            </a:r>
            <a:endParaRPr lang="th-TH" sz="4400" dirty="0" smtClean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โรงแรม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77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47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179165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23.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พีพีพี โฮเต็ล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แอนด์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รี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สอร์ท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051373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คุณสินีนารถ   เอง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ตระกูล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MISS SINEENART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en-US" sz="390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ENGTRAGOON</a:t>
            </a:r>
            <a:r>
              <a:rPr lang="th-TH" sz="390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กรรมการผู้จัดการ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139605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044-077-770-5 ,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094-291-8710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	-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2115269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PPP HOTEL AND RESORT CO.,LTD.     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LE MONTE KHAO YAI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sz="4400" dirty="0" smtClean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โรงแรม</a:t>
            </a: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83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JasmineUPC" pitchFamily="18" charset="-34"/>
                <a:cs typeface="JasmineUPC" pitchFamily="18" charset="-34"/>
              </a:rPr>
              <a:pPr algn="r">
                <a:defRPr/>
              </a:pPr>
              <a:t>48</a:t>
            </a:fld>
            <a:endParaRPr lang="en-US" sz="3000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8" y="4368137"/>
            <a:ext cx="1915730" cy="239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42678" y="1179165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24.</a:t>
            </a:r>
            <a:r>
              <a:rPr lang="th-TH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บริษัท 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ดีวานา </a:t>
            </a:r>
            <a:r>
              <a:rPr lang="th-TH" sz="4400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สปา</a:t>
            </a:r>
            <a:r>
              <a:rPr lang="th-TH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จำกัด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1587" y="3051373"/>
            <a:ext cx="10847734" cy="1912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โดยมี  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3900" dirty="0" err="1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พัฒน</a:t>
            </a:r>
            <a:r>
              <a:rPr lang="th-TH" sz="3900" dirty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พงศ์  รานุรักษ์ </a:t>
            </a:r>
            <a:endParaRPr lang="th-TH" sz="3900" dirty="0" smtClean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MR. PATTANAPONG  RANURAKSA</a:t>
            </a:r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)</a:t>
            </a:r>
          </a:p>
          <a:p>
            <a:pPr algn="ctr" eaLnBrk="1" hangingPunct="1"/>
            <a:r>
              <a:rPr lang="th-TH" sz="3900" dirty="0" smtClean="0">
                <a:solidFill>
                  <a:srgbClr val="000000"/>
                </a:solidFill>
                <a:latin typeface="JasmineUPC" pitchFamily="18" charset="-34"/>
                <a:cs typeface="JasmineUPC" pitchFamily="18" charset="-34"/>
              </a:rPr>
              <a:t>กรรมการ</a:t>
            </a:r>
            <a:endParaRPr lang="th-TH" sz="3900" dirty="0">
              <a:solidFill>
                <a:srgbClr val="00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2678" y="5139605"/>
            <a:ext cx="10847734" cy="712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โทร.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0-2286-1864-66		</a:t>
            </a:r>
            <a:r>
              <a:rPr lang="th-TH" sz="39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แฟกซ์.</a:t>
            </a:r>
            <a:r>
              <a:rPr lang="en-US" sz="39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39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0-2286-1863</a:t>
            </a:r>
            <a:endParaRPr lang="th-TH" sz="3900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2678" y="2115269"/>
            <a:ext cx="10847733" cy="78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DIVANA SPA CO.,LTD</a:t>
            </a:r>
            <a:r>
              <a:rPr lang="en-US" sz="4400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</a:t>
            </a:r>
            <a:endParaRPr lang="th-TH" sz="4400" dirty="0" smtClean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44106" y="6291733"/>
            <a:ext cx="10811874" cy="5738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109" tIns="55554" rIns="111109" bIns="55554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สมาชิกสมทบ	</a:t>
            </a:r>
            <a:r>
              <a:rPr lang="th-TH" sz="3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ประเภท     </a:t>
            </a:r>
            <a:r>
              <a:rPr lang="th-TH" sz="3000" dirty="0" err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สปา</a:t>
            </a:r>
            <a:endParaRPr lang="th-TH" sz="3000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Subtitle 4"/>
          <p:cNvSpPr>
            <a:spLocks/>
          </p:cNvSpPr>
          <p:nvPr/>
        </p:nvSpPr>
        <p:spPr bwMode="auto">
          <a:xfrm>
            <a:off x="1342678" y="195410"/>
            <a:ext cx="10847735" cy="81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h-TH" sz="4900" dirty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สมาชิกใหม่</a:t>
            </a:r>
            <a:r>
              <a:rPr lang="th-TH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ประจำเดือนสิงหาคม </a:t>
            </a:r>
            <a:r>
              <a:rPr lang="en-US" sz="49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smineUPC" pitchFamily="18" charset="-34"/>
                <a:cs typeface="JasmineUPC" pitchFamily="18" charset="-34"/>
              </a:rPr>
              <a:t>2562</a:t>
            </a:r>
            <a:endParaRPr lang="fr-CA" sz="4900" dirty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8269" y="6795465"/>
            <a:ext cx="2418900" cy="558469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สมัย</a:t>
            </a:r>
            <a:r>
              <a:rPr lang="th-TH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38 </a:t>
            </a:r>
            <a:r>
              <a:rPr lang="th-TH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ครั้งที่</a:t>
            </a:r>
            <a:r>
              <a:rPr lang="en-US" sz="29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29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6</a:t>
            </a:r>
            <a:endParaRPr lang="th-TH" sz="29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45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-12887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49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1333270" y="747117"/>
            <a:ext cx="11026632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5400" b="1" spc="6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การบรรยายพิเศษใน</a:t>
            </a:r>
            <a:r>
              <a:rPr lang="th-TH" sz="5400" b="1" spc="6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หัวข้อ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800" b="1" spc="6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800" b="1" spc="6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“ทิศทางการพัฒนาการท่องเที่ยวไทย ปี 2563” </a:t>
            </a:r>
            <a:endParaRPr lang="en-US" sz="4800" b="1" spc="61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850959" y="-65700"/>
            <a:ext cx="10271670" cy="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7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</a:t>
            </a:r>
            <a:r>
              <a:rPr lang="th-TH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 </a:t>
            </a:r>
            <a:r>
              <a:rPr lang="en-US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4</a:t>
            </a:r>
            <a:r>
              <a:rPr lang="th-TH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endParaRPr lang="fr-CA" sz="7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42210" y="6890328"/>
            <a:ext cx="868795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" name="Subtitle 4"/>
          <p:cNvSpPr>
            <a:spLocks/>
          </p:cNvSpPr>
          <p:nvPr/>
        </p:nvSpPr>
        <p:spPr bwMode="auto">
          <a:xfrm>
            <a:off x="5313059" y="3331785"/>
            <a:ext cx="6877354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5400" b="1" spc="6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คุณ</a:t>
            </a:r>
            <a:r>
              <a:rPr lang="th-TH" sz="5400" b="1" spc="6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ทวีศักดิ์  วาณิชย์</a:t>
            </a:r>
            <a:r>
              <a:rPr lang="th-TH" sz="5400" b="1" spc="6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เจริญ</a:t>
            </a:r>
            <a:r>
              <a:rPr lang="th-TH" sz="4400" b="1" spc="6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อธิบดีกรมการท่องเที่ยว</a:t>
            </a:r>
            <a:endParaRPr lang="fr-CA" sz="2000" b="1" spc="6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5"/>
          <a:stretch/>
        </p:blipFill>
        <p:spPr bwMode="auto">
          <a:xfrm>
            <a:off x="1761814" y="2987095"/>
            <a:ext cx="3101552" cy="3806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4"/>
          <p:cNvSpPr>
            <a:spLocks/>
          </p:cNvSpPr>
          <p:nvPr/>
        </p:nvSpPr>
        <p:spPr bwMode="auto">
          <a:xfrm>
            <a:off x="5313059" y="2462430"/>
            <a:ext cx="988229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400" b="1" spc="6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โดย</a:t>
            </a:r>
            <a:endParaRPr lang="fr-CA" sz="2800" b="1" spc="6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92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>
          <a:xfrm>
            <a:off x="-1" y="530411"/>
            <a:ext cx="12190413" cy="792770"/>
          </a:xfrm>
        </p:spPr>
        <p:txBody>
          <a:bodyPr>
            <a:normAutofit/>
          </a:bodyPr>
          <a:lstStyle/>
          <a:p>
            <a:pPr marL="52252" indent="0" algn="ctr"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สถิตินักท่องเที่ยว 15 สัญชาติหลัก</a:t>
            </a:r>
            <a:endParaRPr lang="en-US" sz="40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0" y="-116979"/>
            <a:ext cx="1219041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sz="48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44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 สถิตินักท่องเที่ยว วันที่ 20 สิงหาคม 2562 ของสมาคมฯ</a:t>
            </a:r>
            <a:endParaRPr lang="th-TH" sz="4400" b="1" spc="61" dirty="0">
              <a:ln w="11430"/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27391"/>
              </p:ext>
            </p:extLst>
          </p:nvPr>
        </p:nvGraphicFramePr>
        <p:xfrm>
          <a:off x="1774726" y="1179165"/>
          <a:ext cx="9577065" cy="5890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000"/>
                <a:gridCol w="3315708"/>
                <a:gridCol w="1376610"/>
                <a:gridCol w="1133402"/>
                <a:gridCol w="1224136"/>
                <a:gridCol w="1872209"/>
              </a:tblGrid>
              <a:tr h="3143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Country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No. of Tourist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7130"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Jan-Dec 2018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Increase/Decrease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67130"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ordia New"/>
                      </a:endParaRPr>
                    </a:p>
                  </a:txBody>
                  <a:tcPr marL="5806" marR="5806" marT="5806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CHINA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3,191,662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2,049,633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2,310,269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- 11.28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636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VIETNAM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324,387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240,257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244,940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- 1.91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INDIA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269,331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184,920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175,103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5.61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KOREA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250,046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142,564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165,067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- 13.63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JAPAN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183,515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107,613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117,336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- 8.29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RUSSIA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134,312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Arial Black" pitchFamily="34" charset="0"/>
                        </a:rPr>
                        <a:t>79,222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86,259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- 8.16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TAIWAN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90,372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70,972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58,780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20.74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INDONESIA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104,323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59,746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66,069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- 9.57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U.K.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98,759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46,088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64,511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- 28.56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FRANCE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51,274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36,540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34,298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6.54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HONGKONG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61,267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33,179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41,594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- 20.23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GERMANY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50,926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31,935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34,520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- 7.49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UKRAINE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29,566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20,808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20,279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2.61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U.S.A.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31,158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19,126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18,430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3.78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0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  SPAIN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 Black" pitchFamily="34" charset="0"/>
                        </a:rPr>
                        <a:t>30,604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Arial Black" pitchFamily="34" charset="0"/>
                        </a:rPr>
                        <a:t>16,851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Arial Black" pitchFamily="34" charset="0"/>
                        </a:rPr>
                        <a:t>18,581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- 9.31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2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50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1397943" y="1611213"/>
            <a:ext cx="10271670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6600" b="1" spc="6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นำเสนอสินค้าใหม่ทางการ</a:t>
            </a:r>
            <a:r>
              <a:rPr lang="th-TH" sz="6600" b="1" spc="6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ท่องเที่ยว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60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1. บริษัท เจ้าพระยา ริ</a:t>
            </a:r>
            <a:r>
              <a:rPr lang="th-TH" sz="6000" b="1" spc="6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เวอร์</a:t>
            </a:r>
            <a:r>
              <a:rPr lang="th-TH" sz="60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6000" b="1" spc="6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ไลน์</a:t>
            </a:r>
            <a:r>
              <a:rPr lang="th-TH" sz="60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60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(  </a:t>
            </a:r>
            <a:r>
              <a:rPr lang="en-US" sz="60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Boat 4 You )</a:t>
            </a:r>
            <a:endParaRPr lang="th-TH" sz="6000" b="1" spc="61" dirty="0" smtClean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60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2</a:t>
            </a:r>
            <a:r>
              <a:rPr lang="th-TH" sz="6000" b="1" spc="6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. ชุมชนการท่องเที่ยวดำเนินสะดวก</a:t>
            </a:r>
            <a:endParaRPr lang="en-US" sz="6000" b="1" spc="6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918743" y="387077"/>
            <a:ext cx="10271670" cy="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</a:t>
            </a:r>
            <a:r>
              <a:rPr lang="th-TH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ที่5</a:t>
            </a: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42210" y="6890328"/>
            <a:ext cx="868795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2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51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1397943" y="1611213"/>
            <a:ext cx="10792470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1. บริษัท เจ้าพระยา ริ</a:t>
            </a:r>
            <a:r>
              <a:rPr lang="th-TH" sz="8000" b="1" spc="6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เวอร์</a:t>
            </a:r>
            <a:r>
              <a:rPr lang="th-TH" sz="80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8000" b="1" spc="6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ไลน์</a:t>
            </a:r>
            <a:r>
              <a:rPr lang="th-TH" sz="80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0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(  </a:t>
            </a:r>
            <a:r>
              <a:rPr lang="en-US" sz="80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Boat 4 You )</a:t>
            </a:r>
            <a:endParaRPr lang="th-TH" sz="8000" b="1" spc="61" dirty="0" smtClean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918743" y="387077"/>
            <a:ext cx="10271670" cy="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42210" y="6890328"/>
            <a:ext cx="868795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56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52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1291900" y="2392489"/>
            <a:ext cx="10919742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7200" b="1" spc="6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2</a:t>
            </a:r>
            <a:r>
              <a:rPr lang="th-TH" sz="7200" b="1" spc="6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. ชุมชนการท่องเที่ยวดำเนินสะดวก</a:t>
            </a:r>
            <a:endParaRPr lang="en-US" sz="7200" b="1" spc="6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918743" y="387077"/>
            <a:ext cx="10271670" cy="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42210" y="6890328"/>
            <a:ext cx="868795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0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53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1931390" y="2658663"/>
            <a:ext cx="10271670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800" b="1" spc="6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เรื่อง</a:t>
            </a:r>
            <a:r>
              <a:rPr lang="th-TH" sz="8800" b="1" spc="6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อื่นๆ</a:t>
            </a:r>
            <a:endParaRPr lang="fr-CA" sz="8800" b="1" spc="61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918743" y="387077"/>
            <a:ext cx="10271670" cy="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asmineUPC" pitchFamily="18" charset="-34"/>
                <a:cs typeface="JasmineUPC" pitchFamily="18" charset="-34"/>
              </a:rPr>
              <a:t>วาระที่ 6</a:t>
            </a:r>
            <a:endParaRPr lang="fr-CA" sz="8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42210" y="6890328"/>
            <a:ext cx="868795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" name="Subtitle 4"/>
          <p:cNvSpPr>
            <a:spLocks/>
          </p:cNvSpPr>
          <p:nvPr/>
        </p:nvSpPr>
        <p:spPr bwMode="auto">
          <a:xfrm>
            <a:off x="1270670" y="2932998"/>
            <a:ext cx="11207774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143000" indent="-1143000" algn="ctr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fr-CA" sz="7200" b="1" spc="61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85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>
          <a:xfrm>
            <a:off x="-169490" y="6648378"/>
            <a:ext cx="13223998" cy="1227531"/>
          </a:xfrm>
        </p:spPr>
        <p:txBody>
          <a:bodyPr>
            <a:normAutofit/>
          </a:bodyPr>
          <a:lstStyle/>
          <a:p>
            <a:pPr marL="52252" indent="0">
              <a:buNone/>
            </a:pPr>
            <a:r>
              <a:rPr lang="th-TH" sz="2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หมายเหตุ </a:t>
            </a:r>
            <a:r>
              <a:rPr lang="en-US" sz="2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: </a:t>
            </a:r>
            <a:r>
              <a:rPr lang="th-TH" sz="2400" b="1" dirty="0" smtClean="0">
                <a:latin typeface="JasmineUPC" pitchFamily="18" charset="-34"/>
                <a:cs typeface="JasmineUPC" pitchFamily="18" charset="-34"/>
              </a:rPr>
              <a:t>ยังไม่มีข้อมูลสถิตินักท่องเที่ยวประจำเดือน สิงหาคม  2562 อย่างเป็นทางการจากกระทรวงการท่องเที่ยวและกีฬา</a:t>
            </a:r>
            <a:endParaRPr lang="en-US" sz="24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ตัวแทนเนื้อหา 3"/>
          <p:cNvSpPr txBox="1">
            <a:spLocks/>
          </p:cNvSpPr>
          <p:nvPr/>
        </p:nvSpPr>
        <p:spPr>
          <a:xfrm>
            <a:off x="17230" y="-44971"/>
            <a:ext cx="12198731" cy="759479"/>
          </a:xfrm>
          <a:prstGeom prst="rect">
            <a:avLst/>
          </a:prstGeom>
        </p:spPr>
        <p:txBody>
          <a:bodyPr vert="horz" lIns="104506" tIns="52252" rIns="104506" bIns="52252" rtlCol="0">
            <a:noAutofit/>
          </a:bodyPr>
          <a:lstStyle>
            <a:lvl1pPr marL="261265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37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40555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4074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8493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2012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6883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12653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57524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52" indent="0" algn="ctr">
              <a:buFont typeface="Georgia" pitchFamily="18" charset="0"/>
              <a:buNone/>
            </a:pPr>
            <a:r>
              <a:rPr lang="th-TH" sz="4400" b="1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สถิตินักท่องเที่ยวของกระทรวงการท่องเที่ยวฯและสมาคมฯ </a:t>
            </a:r>
            <a:endParaRPr lang="th-TH" sz="4400" b="1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22959"/>
              </p:ext>
            </p:extLst>
          </p:nvPr>
        </p:nvGraphicFramePr>
        <p:xfrm>
          <a:off x="2" y="647005"/>
          <a:ext cx="12143877" cy="6004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345"/>
                <a:gridCol w="1474318"/>
                <a:gridCol w="1474318"/>
                <a:gridCol w="1113141"/>
                <a:gridCol w="1385502"/>
                <a:gridCol w="1385502"/>
                <a:gridCol w="1113141"/>
                <a:gridCol w="1403265"/>
                <a:gridCol w="1397345"/>
              </a:tblGrid>
              <a:tr h="483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เดือน</a:t>
                      </a:r>
                      <a:endParaRPr lang="th-TH" sz="32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กระทรวงการท่องเที่ยวฯ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                           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ATTA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ATTA / </a:t>
                      </a:r>
                      <a:r>
                        <a:rPr lang="th-TH" sz="18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กระทรวงฯ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ATTA / </a:t>
                      </a:r>
                      <a:r>
                        <a:rPr lang="th-TH" sz="18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กระทรวงฯ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9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+ / -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2562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2561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+ / -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2561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2562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มกราคม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3,718,504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3,544,528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4.91%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492,967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542,326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-9.10%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15.30%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13.26%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กุมภาพันธ์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3,603,654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3,566,898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1.03%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489,938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539,199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-9.14%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15.12%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13.60%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มีนาคม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3,473,088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3,497,260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-0.69%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549,587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597,718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-8.05%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17.09%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15.82%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เมษายน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3,195,006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3,092,725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3.31%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455,289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511,556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-11.00%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16.54%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14.25%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พฤษภาคม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2,726,808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2,755,059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-1.03%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382,116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482,622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-20.82%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17.52%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14.01%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มิถุนายน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3,052,287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3,025,279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0.89%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416,204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473,150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-12.04%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15.64%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13.64%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กรกฎาคม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3,327,198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3,175,981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4.76%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453,613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466,696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-2.80%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14.69%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13.63%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สิงหาคม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3,228,595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419,792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13.00%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กันยายน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2,655,562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330,461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12.44%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ตุลาคม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2,712,033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364,373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13.44%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พฤศจิกายน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3,177,569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409,316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12.88%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ธันวาคม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3,845,811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441,423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11.48%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395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 ม.ค.-ก.ค.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23,096,545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22,657,730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1.94%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3,239,714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3,613,267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-10.34%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Black" pitchFamily="34" charset="0"/>
                        </a:rPr>
                        <a:t>14.03%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95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800" b="1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 ม.ค.-ธ.ค.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Black" pitchFamily="34" charset="0"/>
                        </a:rPr>
                        <a:t>38,277,300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Black" pitchFamily="34" charset="0"/>
                        </a:rPr>
                        <a:t>5,578,632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Black" pitchFamily="34" charset="0"/>
                        </a:rPr>
                        <a:t>14.57%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รูปภาพ 8" descr="à¸à¸¥à¸à¸²à¸£à¸à¹à¸à¸«à¸²à¸£à¸¹à¸à¸ à¸²à¸à¸ªà¸³à¸«à¸£à¸±à¸ à¸à¸£à¸°à¸à¸£à¸§à¸à¸à¸²à¸£à¸à¹à¸­à¸à¹à¸à¸µà¹à¸¢à¸§à¹à¸¥à¸°à¸à¸µà¸¬à¸²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02" y="641050"/>
            <a:ext cx="504949" cy="46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84" y="606212"/>
            <a:ext cx="400737" cy="5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8731" cy="603101"/>
          </a:xfrm>
        </p:spPr>
        <p:txBody>
          <a:bodyPr>
            <a:noAutofit/>
          </a:bodyPr>
          <a:lstStyle/>
          <a:p>
            <a:pPr marL="52252" indent="0" algn="ctr"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สถิตินักท่องเที่ยวของกระทรวงการท่องเที่ยวฯและ</a:t>
            </a:r>
            <a:r>
              <a:rPr lang="en-US" sz="40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TOP 15</a:t>
            </a:r>
            <a:r>
              <a:rPr lang="th-TH" sz="4000" b="1" dirty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สมาคมฯ</a:t>
            </a:r>
          </a:p>
          <a:p>
            <a:pPr marL="52252" indent="0" algn="ctr">
              <a:buNone/>
            </a:pPr>
            <a:endParaRPr lang="th-TH" sz="4000" b="1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28737"/>
              </p:ext>
            </p:extLst>
          </p:nvPr>
        </p:nvGraphicFramePr>
        <p:xfrm>
          <a:off x="72007" y="1035150"/>
          <a:ext cx="12071871" cy="6060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235"/>
                <a:gridCol w="1488066"/>
                <a:gridCol w="1523925"/>
                <a:gridCol w="1523925"/>
                <a:gridCol w="1171330"/>
                <a:gridCol w="1434282"/>
                <a:gridCol w="1434282"/>
                <a:gridCol w="1129497"/>
                <a:gridCol w="1673329"/>
              </a:tblGrid>
              <a:tr h="4725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ลำดับ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สัญชาติหลัก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กระทรวงการท่องเที่ยวฯ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                        </a:t>
                      </a:r>
                      <a:r>
                        <a:rPr lang="en-US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ATTA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ATTA / </a:t>
                      </a:r>
                      <a:r>
                        <a:rPr lang="th-TH" sz="1600" b="1" u="none" strike="noStrike" dirty="0">
                          <a:effectLst/>
                          <a:latin typeface="Arial Black" pitchFamily="34" charset="0"/>
                        </a:rPr>
                        <a:t>กระทรวงฯ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31 ก.ค. 2562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31 ก.ค. 2561</a:t>
                      </a:r>
                      <a:endParaRPr lang="th-TH" sz="1800" b="1" i="0" u="none" strike="noStrike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+ / 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31 ก.ค. 2562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/>
                          <a:latin typeface="JasmineUPC" pitchFamily="18" charset="-34"/>
                          <a:cs typeface="JasmineUPC" pitchFamily="18" charset="-34"/>
                        </a:rPr>
                        <a:t>31 ก.ค. 2561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/>
                        <a:latin typeface="JasmineUPC" pitchFamily="18" charset="-34"/>
                        <a:cs typeface="JasmineUPC" pitchFamily="18" charset="-34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+ / -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2562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CHINA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6,634,226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6,860,924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-3.30%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1,874,090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2,154,577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-13.02%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28.25%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39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VIETNAM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651,698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630,526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3.36%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216,208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215,441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0.36%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33.18%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INDIA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1,142,944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919,130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24.35%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165,319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158,526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4.29%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14.46%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KOREA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1,073,494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1,035,057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3.71%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132,862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154,473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-13.99%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12.38%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JAPAN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998,774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908,059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9.99%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99,493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108,508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-8.31%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9.96%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RUSSIA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872,293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900,712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-3.16%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77,740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82,666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-5.96%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8.91%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TAIWAN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458,444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404,332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13.38%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64,518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53,355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20.92%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14.07%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INDONESIA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413,334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370,939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11.43%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54,301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60,464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-10.19%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13.14%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U.K.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584,626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577,613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1.21%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42,374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58,115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-27.09%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7.25%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FRANCE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470,867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470,147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0.15%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34,814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Black" pitchFamily="34" charset="0"/>
                        </a:rPr>
                        <a:t>32,042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8.65%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7.39%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Arial Black" pitchFamily="34" charset="0"/>
                        </a:rPr>
                        <a:t>  GERMANY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504,046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520,318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-3.13%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30,447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Black" pitchFamily="34" charset="0"/>
                        </a:rPr>
                        <a:t>32,986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-7.70%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6.04%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HONGKONG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599,717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569,239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5.35%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29,064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36,610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-20.61%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4.85%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UKRAINE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#DIV/0!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18,674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Black" pitchFamily="34" charset="0"/>
                        </a:rPr>
                        <a:t>18,086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3.25%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#DIV/0!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U.S.A.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687,860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656,327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4.80%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18,255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 Black" pitchFamily="34" charset="0"/>
                        </a:rPr>
                        <a:t>17,743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2.89%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2.65%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349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  MALAYSIA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2,245,008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2,113,875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6.20%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Black" pitchFamily="34" charset="0"/>
                        </a:rPr>
                        <a:t>15,819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17,216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-8.11%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 Black" pitchFamily="34" charset="0"/>
                        </a:rPr>
                        <a:t>0.70%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ตัวแทนเนื้อหา 3"/>
          <p:cNvSpPr txBox="1">
            <a:spLocks/>
          </p:cNvSpPr>
          <p:nvPr/>
        </p:nvSpPr>
        <p:spPr>
          <a:xfrm>
            <a:off x="-8318" y="459085"/>
            <a:ext cx="12198731" cy="576064"/>
          </a:xfrm>
          <a:prstGeom prst="rect">
            <a:avLst/>
          </a:prstGeom>
        </p:spPr>
        <p:txBody>
          <a:bodyPr vert="horz" lIns="104506" tIns="52252" rIns="104506" bIns="52252" rtlCol="0">
            <a:noAutofit/>
          </a:bodyPr>
          <a:lstStyle>
            <a:lvl1pPr marL="261265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37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40555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4074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88493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2012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6883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12653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57524" indent="-209013" algn="l" defTabSz="1045062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52" indent="0" algn="ctr">
              <a:buFont typeface="Georgia" pitchFamily="18" charset="0"/>
              <a:buNone/>
            </a:pPr>
            <a:r>
              <a:rPr lang="th-TH" sz="4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ระหว่างวันที่ 1 ม.ค. - 31 ก.ค. 2562</a:t>
            </a:r>
          </a:p>
          <a:p>
            <a:pPr marL="52252" indent="0" algn="ctr">
              <a:buFont typeface="Georgia" pitchFamily="18" charset="0"/>
              <a:buNone/>
            </a:pPr>
            <a:endParaRPr lang="th-TH" sz="4000" b="1" dirty="0" smtClean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" name="รูปภาพ 6" descr="à¸à¸¥à¸à¸²à¸£à¸à¹à¸à¸«à¸²à¸£à¸¹à¸à¸ à¸²à¸à¸ªà¸³à¸«à¸£à¸±à¸ à¸à¸£à¸°à¸à¸£à¸§à¸à¸à¸²à¸£à¸à¹à¸­à¸à¹à¸à¸µà¹à¸¢à¸§à¹à¸¥à¸°à¸à¸µà¸¬à¸²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83" y="1055697"/>
            <a:ext cx="504056" cy="46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70" y="987169"/>
            <a:ext cx="400737" cy="5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0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TTA\Desktop\002-Formate 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39" y="-4826"/>
            <a:ext cx="12216252" cy="7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9749413" y="6868621"/>
            <a:ext cx="2438083" cy="386255"/>
          </a:xfrm>
        </p:spPr>
        <p:txBody>
          <a:bodyPr/>
          <a:lstStyle/>
          <a:p>
            <a:pPr algn="r">
              <a:defRPr/>
            </a:pPr>
            <a:fld id="{35ADE6D3-3BF8-4FD1-94E6-9D81A33108CD}" type="slidenum">
              <a:rPr lang="en-US" sz="3000">
                <a:latin typeface="Angsana New" pitchFamily="18" charset="-34"/>
              </a:rPr>
              <a:pPr algn="r">
                <a:defRPr/>
              </a:pPr>
              <a:t>8</a:t>
            </a:fld>
            <a:endParaRPr lang="en-US" sz="3000" dirty="0">
              <a:latin typeface="Angsana New" pitchFamily="18" charset="-34"/>
            </a:endParaRPr>
          </a:p>
        </p:txBody>
      </p:sp>
      <p:sp>
        <p:nvSpPr>
          <p:cNvPr id="6" name="Subtitle 4"/>
          <p:cNvSpPr>
            <a:spLocks/>
          </p:cNvSpPr>
          <p:nvPr/>
        </p:nvSpPr>
        <p:spPr bwMode="auto">
          <a:xfrm>
            <a:off x="1467991" y="1035149"/>
            <a:ext cx="10271670" cy="8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109" tIns="55554" rIns="111109" bIns="5555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sz="4800" b="1" spc="61" dirty="0" smtClean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วาระที่ 1.2 เมื่อ</a:t>
            </a:r>
            <a:r>
              <a:rPr lang="th-TH" sz="48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วันที่ 20 สิงหาคม 2562 สมาคมฯเข้ารับรางวัลมิติที่ 3 ด้านคุณภาพการให้บริการ จากการเข้าประกวดโครงการสมาคมการค้าดีเด่น ประจำปี 2562 จัดโดยกรมพัฒนาธุรกิจการค้า กระทรวง</a:t>
            </a:r>
            <a:r>
              <a:rPr lang="th-TH" sz="4800" b="1" spc="61" dirty="0" err="1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พานิชย์</a:t>
            </a:r>
            <a:r>
              <a:rPr lang="th-TH" sz="4800" b="1" spc="61" dirty="0">
                <a:ln w="11430"/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ร่วมกับสภาหอการค้าแห่งประเทศไทย โดยมี ท่านนายกฯวิชิต และ คณะกรรมการเข้าร่วมงาน</a:t>
            </a:r>
            <a:endParaRPr lang="en-US" sz="8800" b="1" spc="6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Subtitle 4"/>
          <p:cNvSpPr>
            <a:spLocks/>
          </p:cNvSpPr>
          <p:nvPr/>
        </p:nvSpPr>
        <p:spPr bwMode="auto">
          <a:xfrm>
            <a:off x="1918743" y="387077"/>
            <a:ext cx="10271670" cy="8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109" tIns="55554" rIns="111109" bIns="55554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fr-C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" name="Picture 9" descr="C:\Documents and Settings\adminATTA01\Desktop\ATT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9" y="4779565"/>
            <a:ext cx="1529000" cy="1911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42210" y="6890328"/>
            <a:ext cx="868795" cy="389192"/>
          </a:xfrm>
          <a:prstGeom prst="rect">
            <a:avLst/>
          </a:prstGeom>
          <a:noFill/>
        </p:spPr>
        <p:txBody>
          <a:bodyPr wrap="none" lIns="111109" tIns="55554" rIns="111109" bIns="5555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สมัย</a:t>
            </a:r>
            <a:r>
              <a:rPr lang="th-TH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JS Wansika" pitchFamily="2" charset="-34"/>
                <a:cs typeface="JS Wansika" pitchFamily="2" charset="-34"/>
              </a:rPr>
              <a:t>ที่ 38</a:t>
            </a:r>
            <a:endParaRPr lang="th-TH" sz="1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9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50B4-4FE5-454D-B9C2-B8E2681C44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TTA\Desktop\ประชุมสมาชิกประจำเดือนสิงหาคม62\ภาพงานรับรางวัล\213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-29723"/>
            <a:ext cx="10757083" cy="72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12809</TotalTime>
  <Words>3010</Words>
  <Application>Microsoft Office PowerPoint</Application>
  <PresentationFormat>Custom</PresentationFormat>
  <Paragraphs>1135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Angsana New</vt:lpstr>
      <vt:lpstr>Arial</vt:lpstr>
      <vt:lpstr>Arial Black</vt:lpstr>
      <vt:lpstr>Calibri</vt:lpstr>
      <vt:lpstr>Cordia New</vt:lpstr>
      <vt:lpstr>Georgia</vt:lpstr>
      <vt:lpstr>IrisUPC</vt:lpstr>
      <vt:lpstr>JasmineUPC</vt:lpstr>
      <vt:lpstr>JS Wansika</vt:lpstr>
      <vt:lpstr>TH Charmonman</vt:lpstr>
      <vt:lpstr>Trebuchet MS</vt:lpstr>
      <vt:lpstr>Slipstream</vt:lpstr>
      <vt:lpstr>ชุดรูปแบบของ Office</vt:lpstr>
      <vt:lpstr>PowerPoint Presentation</vt:lpstr>
      <vt:lpstr>PowerPoint Presentation</vt:lpstr>
      <vt:lpstr>INTERNATIONAL  TOURISTS   ARRIVING   IN  THAILAND  TOURISTS RECEIVED BY ATTA'S MEMBERS AT SUVARNABHUMI AIRPORT AND DON MUANG AIRPORT  AS OF 20 August 2019</vt:lpstr>
      <vt:lpstr>Number of Tourists for 2019 Increased/Decreased from 2018  1 January - 20 August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adminatta01</dc:creator>
  <cp:lastModifiedBy>atta</cp:lastModifiedBy>
  <cp:revision>889</cp:revision>
  <cp:lastPrinted>2019-08-26T00:16:04Z</cp:lastPrinted>
  <dcterms:created xsi:type="dcterms:W3CDTF">2013-10-02T03:03:40Z</dcterms:created>
  <dcterms:modified xsi:type="dcterms:W3CDTF">2019-08-26T03:04:14Z</dcterms:modified>
</cp:coreProperties>
</file>