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  <p:sldMasterId id="2147484143" r:id="rId2"/>
  </p:sldMasterIdLst>
  <p:notesMasterIdLst>
    <p:notesMasterId r:id="rId48"/>
  </p:notesMasterIdLst>
  <p:handoutMasterIdLst>
    <p:handoutMasterId r:id="rId49"/>
  </p:handoutMasterIdLst>
  <p:sldIdLst>
    <p:sldId id="785" r:id="rId3"/>
    <p:sldId id="786" r:id="rId4"/>
    <p:sldId id="792" r:id="rId5"/>
    <p:sldId id="793" r:id="rId6"/>
    <p:sldId id="816" r:id="rId7"/>
    <p:sldId id="815" r:id="rId8"/>
    <p:sldId id="794" r:id="rId9"/>
    <p:sldId id="791" r:id="rId10"/>
    <p:sldId id="795" r:id="rId11"/>
    <p:sldId id="797" r:id="rId12"/>
    <p:sldId id="798" r:id="rId13"/>
    <p:sldId id="811" r:id="rId14"/>
    <p:sldId id="812" r:id="rId15"/>
    <p:sldId id="810" r:id="rId16"/>
    <p:sldId id="787" r:id="rId17"/>
    <p:sldId id="292" r:id="rId18"/>
    <p:sldId id="749" r:id="rId19"/>
    <p:sldId id="750" r:id="rId20"/>
    <p:sldId id="751" r:id="rId21"/>
    <p:sldId id="752" r:id="rId22"/>
    <p:sldId id="733" r:id="rId23"/>
    <p:sldId id="709" r:id="rId24"/>
    <p:sldId id="739" r:id="rId25"/>
    <p:sldId id="771" r:id="rId26"/>
    <p:sldId id="772" r:id="rId27"/>
    <p:sldId id="773" r:id="rId28"/>
    <p:sldId id="774" r:id="rId29"/>
    <p:sldId id="775" r:id="rId30"/>
    <p:sldId id="776" r:id="rId31"/>
    <p:sldId id="777" r:id="rId32"/>
    <p:sldId id="778" r:id="rId33"/>
    <p:sldId id="779" r:id="rId34"/>
    <p:sldId id="780" r:id="rId35"/>
    <p:sldId id="770" r:id="rId36"/>
    <p:sldId id="781" r:id="rId37"/>
    <p:sldId id="782" r:id="rId38"/>
    <p:sldId id="783" r:id="rId39"/>
    <p:sldId id="784" r:id="rId40"/>
    <p:sldId id="788" r:id="rId41"/>
    <p:sldId id="813" r:id="rId42"/>
    <p:sldId id="814" r:id="rId43"/>
    <p:sldId id="789" r:id="rId44"/>
    <p:sldId id="800" r:id="rId45"/>
    <p:sldId id="801" r:id="rId46"/>
    <p:sldId id="790" r:id="rId47"/>
  </p:sldIdLst>
  <p:sldSz cx="12190413" cy="7254875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520700" indent="-90488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1042988" indent="-182563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565275" indent="-276225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2089150" indent="-3683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28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FF"/>
    <a:srgbClr val="FF0066"/>
    <a:srgbClr val="009900"/>
    <a:srgbClr val="FF9900"/>
    <a:srgbClr val="CC6600"/>
    <a:srgbClr val="F0720A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ลักษณะ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ลักษณะ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3" autoAdjust="0"/>
    <p:restoredTop sz="92285" autoAdjust="0"/>
  </p:normalViewPr>
  <p:slideViewPr>
    <p:cSldViewPr>
      <p:cViewPr varScale="1">
        <p:scale>
          <a:sx n="65" d="100"/>
          <a:sy n="65" d="100"/>
        </p:scale>
        <p:origin x="1230" y="90"/>
      </p:cViewPr>
      <p:guideLst>
        <p:guide orient="horz" pos="22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6828" tIns="48413" rIns="96828" bIns="48413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6828" tIns="48413" rIns="96828" bIns="48413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EB41579-D1FB-42D1-B4B9-E620EEEE81E3}" type="datetimeFigureOut">
              <a:rPr lang="en-US"/>
              <a:pPr>
                <a:defRPr/>
              </a:pPr>
              <a:t>9/26/2019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6828" tIns="48413" rIns="96828" bIns="48413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6828" tIns="48413" rIns="96828" bIns="48413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3B61F7D-ACDA-4759-9033-3DA0FDC5B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9292" tIns="49648" rIns="99292" bIns="496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9292" tIns="49648" rIns="99292" bIns="496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BE723C3-EA13-461C-9C23-EA7E533132DC}" type="datetimeFigureOut">
              <a:rPr lang="th-TH"/>
              <a:pPr>
                <a:defRPr/>
              </a:pPr>
              <a:t>26/09/62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65175"/>
            <a:ext cx="6450013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292" tIns="49648" rIns="99292" bIns="49648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862513"/>
            <a:ext cx="5681663" cy="4605337"/>
          </a:xfrm>
          <a:prstGeom prst="rect">
            <a:avLst/>
          </a:prstGeom>
        </p:spPr>
        <p:txBody>
          <a:bodyPr vert="horz" lIns="99292" tIns="49648" rIns="99292" bIns="4964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9292" tIns="49648" rIns="99292" bIns="496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9292" tIns="49648" rIns="99292" bIns="496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6642833-6C33-4EF4-B116-78FAF7816E3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610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5207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1042988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565275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208915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612653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5185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715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80246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79A1EE-DF90-48F0-BF9E-FA657FD537CF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984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47C42-4F3A-49B0-8AFD-4FE340CB690D}" type="slidenum">
              <a:rPr lang="th-TH" smtClean="0"/>
              <a:pPr>
                <a:defRPr/>
              </a:pPr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4418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502C4-41F7-46B8-841E-5ABC2895BB71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88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FEC0A9-F772-4976-B70A-D164AD814482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375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4C15AA-6091-433F-9569-14115C45A0CB}" type="slidenum">
              <a:rPr lang="th-TH" smtClean="0"/>
              <a:pPr>
                <a:defRPr/>
              </a:pPr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8972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263B98-382A-400D-B5C6-0137DACA0283}" type="slidenum">
              <a:rPr lang="th-TH" smtClean="0"/>
              <a:pPr>
                <a:defRPr/>
              </a:pPr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530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0AC8D-908C-45D3-B504-8884FB0E19D6}" type="slidenum">
              <a:rPr lang="th-TH" smtClean="0"/>
              <a:pPr>
                <a:defRPr/>
              </a:pPr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251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29B98-D871-4CCD-8E73-4C707DE275A5}" type="slidenum">
              <a:rPr lang="th-TH" smtClean="0"/>
              <a:pPr>
                <a:defRPr/>
              </a:pPr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9176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F7D12D-12B5-4BB9-93B2-20E74FA59C8E}" type="slidenum">
              <a:rPr lang="th-TH" smtClean="0"/>
              <a:pPr>
                <a:defRPr/>
              </a:pPr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7180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BED8D8-B495-4836-9C39-D6C04EFE5643}" type="slidenum">
              <a:rPr lang="th-TH" smtClean="0"/>
              <a:pPr>
                <a:defRPr/>
              </a:pPr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2800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D539E-B78F-458C-BF8D-CFFAD1221E8F}" type="slidenum">
              <a:rPr lang="th-TH" smtClean="0"/>
              <a:pPr>
                <a:defRPr/>
              </a:pPr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757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37AB8-8543-4807-8E86-3F6BC505BFBA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638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967D2-48D6-4F1A-A9A5-74E82F096291}" type="slidenum">
              <a:rPr lang="th-TH" smtClean="0"/>
              <a:pPr>
                <a:defRPr/>
              </a:pPr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222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DA362-0BBD-47AF-99BF-F602E3B956F7}" type="slidenum">
              <a:rPr lang="th-TH" smtClean="0"/>
              <a:pPr>
                <a:defRPr/>
              </a:pPr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272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77D6A-6592-4551-A95F-EA998EEA4255}" type="slidenum">
              <a:rPr lang="th-TH" smtClean="0"/>
              <a:pPr>
                <a:defRPr/>
              </a:pPr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783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9CF744-255F-47F4-82B4-84410815CE89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676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16072-E18A-4E42-8D30-63D5A360215A}" type="slidenum">
              <a:rPr lang="th-TH" smtClean="0"/>
              <a:pPr>
                <a:defRPr/>
              </a:pPr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568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457CF-A4A3-466D-9FA6-7F2D94E04603}" type="slidenum">
              <a:rPr lang="th-TH" smtClean="0"/>
              <a:pPr>
                <a:defRPr/>
              </a:pPr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05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D65E4-F11D-44AC-8378-F57A0EA350DB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814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090702"/>
            <a:ext cx="12190413" cy="3164175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2"/>
            <a:ext cx="12190413" cy="4090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805113"/>
            <a:ext cx="12190413" cy="24193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805" y="5344941"/>
            <a:ext cx="7515035" cy="933167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22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967" y="3313557"/>
            <a:ext cx="9565889" cy="1896938"/>
          </a:xfrm>
          <a:effectLst/>
        </p:spPr>
        <p:txBody>
          <a:bodyPr/>
          <a:lstStyle>
            <a:lvl1pPr marL="731543" indent="-522530" algn="l">
              <a:defRPr sz="6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6B68-C0B0-47D7-82DA-0751B30B16A1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B6E1-6CF2-40F9-9B7F-7E85BAFD2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9670" y="773852"/>
            <a:ext cx="8533290" cy="36758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CBAD-84D7-424A-945C-F9AD8D939F20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7161-A358-4E07-9F88-8B4D46F88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7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144" y="398308"/>
            <a:ext cx="2742843" cy="554148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1575" y="773854"/>
            <a:ext cx="6438212" cy="517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368F-D95A-452B-8208-2C0EBCC72B32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D5DF-C935-4EBC-88DF-F423AC876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3802" y="1187315"/>
            <a:ext cx="9142810" cy="2525771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3802" y="3810489"/>
            <a:ext cx="9142810" cy="17515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4805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380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742" y="1808682"/>
            <a:ext cx="10514231" cy="3017826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742" y="4855058"/>
            <a:ext cx="10514231" cy="158700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6886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091" y="1931274"/>
            <a:ext cx="5180926" cy="460315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1396" y="1931274"/>
            <a:ext cx="5180926" cy="460315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1744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679" y="386255"/>
            <a:ext cx="10514231" cy="1402274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679" y="1778453"/>
            <a:ext cx="5157116" cy="8715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679" y="2650045"/>
            <a:ext cx="5157116" cy="389781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1397" y="1778453"/>
            <a:ext cx="5182513" cy="8715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1397" y="2650045"/>
            <a:ext cx="5182513" cy="389781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9722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7903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4204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679" y="483658"/>
            <a:ext cx="3931725" cy="169280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2513" y="1044568"/>
            <a:ext cx="6171397" cy="5155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679" y="2176463"/>
            <a:ext cx="3931725" cy="4032166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623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3803" y="773853"/>
            <a:ext cx="8533290" cy="36758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AFDE-52B6-4277-98AD-206D14971067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AAEA-07C1-4181-9BD5-276C18109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18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679" y="483658"/>
            <a:ext cx="3931725" cy="169280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2513" y="1044568"/>
            <a:ext cx="6171397" cy="5155663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679" y="2176463"/>
            <a:ext cx="3931725" cy="4032166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8353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2938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3764" y="386255"/>
            <a:ext cx="2628558" cy="6148171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091" y="386255"/>
            <a:ext cx="7733293" cy="614817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306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090702"/>
            <a:ext cx="12190413" cy="316417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2"/>
            <a:ext cx="12190413" cy="4090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805113"/>
            <a:ext cx="12190413" cy="24193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574" y="2298383"/>
            <a:ext cx="7954519" cy="2563586"/>
          </a:xfrm>
          <a:effectLst/>
        </p:spPr>
        <p:txBody>
          <a:bodyPr anchor="b"/>
          <a:lstStyle>
            <a:lvl1pPr algn="r">
              <a:defRPr sz="53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233" y="4874151"/>
            <a:ext cx="7959622" cy="883809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225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50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0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5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80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231A-4010-4E66-8A28-A8D8EF52B0F8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325E-FA2A-4458-A954-2A86904B5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2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801" y="773852"/>
            <a:ext cx="4461691" cy="36758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0" y="773853"/>
            <a:ext cx="4461691" cy="36758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A576-A2AA-42CB-8C2F-300DC49A6499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5181-BB9F-4D1E-8CD7-C3E576A97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02" y="773855"/>
            <a:ext cx="4461691" cy="6767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2530" indent="0">
              <a:buNone/>
              <a:defRPr sz="2200" b="1"/>
            </a:lvl2pPr>
            <a:lvl3pPr marL="1045062" indent="0">
              <a:buNone/>
              <a:defRPr sz="2100" b="1"/>
            </a:lvl3pPr>
            <a:lvl4pPr marL="1567592" indent="0">
              <a:buNone/>
              <a:defRPr sz="1800" b="1"/>
            </a:lvl4pPr>
            <a:lvl5pPr marL="2090122" indent="0">
              <a:buNone/>
              <a:defRPr sz="1800" b="1"/>
            </a:lvl5pPr>
            <a:lvl6pPr marL="2612653" indent="0">
              <a:buNone/>
              <a:defRPr sz="1800" b="1"/>
            </a:lvl6pPr>
            <a:lvl7pPr marL="3135185" indent="0">
              <a:buNone/>
              <a:defRPr sz="1800" b="1"/>
            </a:lvl7pPr>
            <a:lvl8pPr marL="3657715" indent="0">
              <a:buNone/>
              <a:defRPr sz="1800" b="1"/>
            </a:lvl8pPr>
            <a:lvl9pPr marL="418024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729" y="1481364"/>
            <a:ext cx="4461691" cy="29019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597" y="773855"/>
            <a:ext cx="4461691" cy="6767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2530" indent="0">
              <a:buNone/>
              <a:defRPr sz="2200" b="1"/>
            </a:lvl2pPr>
            <a:lvl3pPr marL="1045062" indent="0">
              <a:buNone/>
              <a:defRPr sz="2100" b="1"/>
            </a:lvl3pPr>
            <a:lvl4pPr marL="1567592" indent="0">
              <a:buNone/>
              <a:defRPr sz="1800" b="1"/>
            </a:lvl4pPr>
            <a:lvl5pPr marL="2090122" indent="0">
              <a:buNone/>
              <a:defRPr sz="1800" b="1"/>
            </a:lvl5pPr>
            <a:lvl6pPr marL="2612653" indent="0">
              <a:buNone/>
              <a:defRPr sz="1800" b="1"/>
            </a:lvl6pPr>
            <a:lvl7pPr marL="3135185" indent="0">
              <a:buNone/>
              <a:defRPr sz="1800" b="1"/>
            </a:lvl7pPr>
            <a:lvl8pPr marL="3657715" indent="0">
              <a:buNone/>
              <a:defRPr sz="1800" b="1"/>
            </a:lvl8pPr>
            <a:lvl9pPr marL="418024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1479995"/>
            <a:ext cx="4461691" cy="29019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BCE8-D7B8-4680-A6D3-72E996EB8340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D88E-C5D1-43A2-8677-4A7617A935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A45D9-698A-4B7F-A0EF-C3E78EED8F25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FC41D-D4C3-451B-8789-30C58C7B0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5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B4B3-83A1-4283-86D4-069822C3A4D5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9AC9-1E98-4E83-81C6-CE02EABAC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2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51" y="2337682"/>
            <a:ext cx="4847482" cy="1331322"/>
          </a:xfrm>
          <a:effectLst/>
        </p:spPr>
        <p:txBody>
          <a:bodyPr anchor="b"/>
          <a:lstStyle>
            <a:lvl1pPr marL="261265" indent="-261265" algn="l">
              <a:defRPr sz="32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892" y="773853"/>
            <a:ext cx="5355416" cy="5177990"/>
          </a:xfrm>
        </p:spPr>
        <p:txBody>
          <a:bodyPr anchor="ctr"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166" y="3700221"/>
            <a:ext cx="4517625" cy="2263333"/>
          </a:xfrm>
        </p:spPr>
        <p:txBody>
          <a:bodyPr/>
          <a:lstStyle>
            <a:lvl1pPr marL="0" indent="0">
              <a:buNone/>
              <a:defRPr sz="1600"/>
            </a:lvl1pPr>
            <a:lvl2pPr marL="522530" indent="0">
              <a:buNone/>
              <a:defRPr sz="1400"/>
            </a:lvl2pPr>
            <a:lvl3pPr marL="1045062" indent="0">
              <a:buNone/>
              <a:defRPr sz="1100"/>
            </a:lvl3pPr>
            <a:lvl4pPr marL="1567592" indent="0">
              <a:buNone/>
              <a:defRPr sz="1000"/>
            </a:lvl4pPr>
            <a:lvl5pPr marL="2090122" indent="0">
              <a:buNone/>
              <a:defRPr sz="1000"/>
            </a:lvl5pPr>
            <a:lvl6pPr marL="2612653" indent="0">
              <a:buNone/>
              <a:defRPr sz="1000"/>
            </a:lvl6pPr>
            <a:lvl7pPr marL="3135185" indent="0">
              <a:buNone/>
              <a:defRPr sz="1000"/>
            </a:lvl7pPr>
            <a:lvl8pPr marL="3657715" indent="0">
              <a:buNone/>
              <a:defRPr sz="1000"/>
            </a:lvl8pPr>
            <a:lvl9pPr marL="41802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7401-CE6B-4A68-84D9-13D498F5D544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FEFC-55C8-4C57-8B99-37FBF660C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5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090702"/>
            <a:ext cx="12190413" cy="316417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2"/>
            <a:ext cx="12190413" cy="4090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805113"/>
            <a:ext cx="12190413" cy="24193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124" y="1209148"/>
            <a:ext cx="5485686" cy="3308813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200"/>
            </a:lvl1pPr>
            <a:lvl2pPr marL="522530" indent="0">
              <a:buNone/>
              <a:defRPr sz="3200"/>
            </a:lvl2pPr>
            <a:lvl3pPr marL="1045062" indent="0">
              <a:buNone/>
              <a:defRPr sz="2700"/>
            </a:lvl3pPr>
            <a:lvl4pPr marL="1567592" indent="0">
              <a:buNone/>
              <a:defRPr sz="2200"/>
            </a:lvl4pPr>
            <a:lvl5pPr marL="2090122" indent="0">
              <a:buNone/>
              <a:defRPr sz="2200"/>
            </a:lvl5pPr>
            <a:lvl6pPr marL="2612653" indent="0">
              <a:buNone/>
              <a:defRPr sz="2200"/>
            </a:lvl6pPr>
            <a:lvl7pPr marL="3135185" indent="0">
              <a:buNone/>
              <a:defRPr sz="2200"/>
            </a:lvl7pPr>
            <a:lvl8pPr marL="3657715" indent="0">
              <a:buNone/>
              <a:defRPr sz="2200"/>
            </a:lvl8pPr>
            <a:lvl9pPr marL="4180246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366" y="1068966"/>
            <a:ext cx="4924844" cy="2288195"/>
          </a:xfrm>
        </p:spPr>
        <p:txBody>
          <a:bodyPr anchor="b"/>
          <a:lstStyle>
            <a:lvl1pPr marL="209013" indent="-209013">
              <a:buFont typeface="Georgia" pitchFamily="18" charset="0"/>
              <a:buChar char="*"/>
              <a:defRPr sz="1800"/>
            </a:lvl1pPr>
            <a:lvl2pPr marL="522530" indent="0">
              <a:buNone/>
              <a:defRPr sz="1400"/>
            </a:lvl2pPr>
            <a:lvl3pPr marL="1045062" indent="0">
              <a:buNone/>
              <a:defRPr sz="1100"/>
            </a:lvl3pPr>
            <a:lvl4pPr marL="1567592" indent="0">
              <a:buNone/>
              <a:defRPr sz="1000"/>
            </a:lvl4pPr>
            <a:lvl5pPr marL="2090122" indent="0">
              <a:buNone/>
              <a:defRPr sz="1000"/>
            </a:lvl5pPr>
            <a:lvl6pPr marL="2612653" indent="0">
              <a:buNone/>
              <a:defRPr sz="1000"/>
            </a:lvl6pPr>
            <a:lvl7pPr marL="3135185" indent="0">
              <a:buNone/>
              <a:defRPr sz="1000"/>
            </a:lvl7pPr>
            <a:lvl8pPr marL="3657715" indent="0">
              <a:buNone/>
              <a:defRPr sz="1000"/>
            </a:lvl8pPr>
            <a:lvl9pPr marL="41802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6" y="4722779"/>
            <a:ext cx="8510276" cy="1209146"/>
          </a:xfrm>
        </p:spPr>
        <p:txBody>
          <a:bodyPr anchor="b"/>
          <a:lstStyle>
            <a:lvl1pPr algn="l">
              <a:defRPr sz="5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EF3C-AB89-4563-9F08-41565975615C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F8FF-4A41-4DCA-A52A-5BD42CB33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1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400851"/>
            <a:ext cx="12190413" cy="185402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0413" cy="54008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986213"/>
            <a:ext cx="12190413" cy="24177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0775" y="4625975"/>
            <a:ext cx="8682038" cy="1208088"/>
          </a:xfrm>
          <a:prstGeom prst="rect">
            <a:avLst/>
          </a:prstGeom>
          <a:effectLst/>
        </p:spPr>
        <p:txBody>
          <a:bodyPr vert="horz" lIns="104506" tIns="52252" rIns="104506" bIns="5225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74700"/>
            <a:ext cx="8532813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506" tIns="52252" rIns="104506" bIns="52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3" y="6529388"/>
            <a:ext cx="3352800" cy="385762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7753489-79CE-46BE-8415-E0221DDA0025}" type="datetime1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29388"/>
            <a:ext cx="4470400" cy="385762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529388"/>
            <a:ext cx="2436813" cy="385762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0595676-1735-44F3-97F6-627F5A5386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32" r:id="rId2"/>
    <p:sldLayoutId id="2147484141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42" r:id="rId9"/>
    <p:sldLayoutId id="2147484138" r:id="rId10"/>
    <p:sldLayoutId id="21474841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65125" indent="-365125" algn="r" defTabSz="1044575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3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65125" indent="-365125" algn="r" defTabSz="1044575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300" b="1">
          <a:solidFill>
            <a:schemeClr val="tx1"/>
          </a:solidFill>
          <a:latin typeface="Trebuchet MS" pitchFamily="34" charset="0"/>
        </a:defRPr>
      </a:lvl2pPr>
      <a:lvl3pPr marL="365125" indent="-365125" algn="r" defTabSz="1044575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300" b="1">
          <a:solidFill>
            <a:schemeClr val="tx1"/>
          </a:solidFill>
          <a:latin typeface="Trebuchet MS" pitchFamily="34" charset="0"/>
        </a:defRPr>
      </a:lvl3pPr>
      <a:lvl4pPr marL="365125" indent="-365125" algn="r" defTabSz="1044575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300" b="1">
          <a:solidFill>
            <a:schemeClr val="tx1"/>
          </a:solidFill>
          <a:latin typeface="Trebuchet MS" pitchFamily="34" charset="0"/>
        </a:defRPr>
      </a:lvl4pPr>
      <a:lvl5pPr marL="365125" indent="-365125" algn="r" defTabSz="1044575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3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350" indent="-207963" algn="l" defTabSz="1044575" rtl="0" eaLnBrk="0" fontAlgn="base" hangingPunct="0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2600" kern="1200">
          <a:solidFill>
            <a:srgbClr val="404040"/>
          </a:solidFill>
          <a:latin typeface="+mn-lt"/>
          <a:ea typeface="+mn-ea"/>
          <a:cs typeface="+mn-cs"/>
        </a:defRPr>
      </a:lvl1pPr>
      <a:lvl2pPr marL="625475" indent="-207963" algn="l" defTabSz="1044575" rtl="0" eaLnBrk="0" fontAlgn="base" hangingPunct="0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939800" indent="-207963" algn="l" defTabSz="1044575" rtl="0" eaLnBrk="0" fontAlgn="base" hangingPunct="0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2100" kern="1200">
          <a:solidFill>
            <a:srgbClr val="404040"/>
          </a:solidFill>
          <a:latin typeface="+mn-lt"/>
          <a:ea typeface="+mn-ea"/>
          <a:cs typeface="+mn-cs"/>
        </a:defRPr>
      </a:lvl3pPr>
      <a:lvl4pPr marL="1252538" indent="-207963" algn="l" defTabSz="1044575" rtl="0" eaLnBrk="0" fontAlgn="base" hangingPunct="0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587500" indent="-207963" algn="l" defTabSz="1044575" rtl="0" eaLnBrk="0" fontAlgn="base" hangingPunct="0">
        <a:spcBef>
          <a:spcPct val="20000"/>
        </a:spcBef>
        <a:spcAft>
          <a:spcPts val="338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5pPr>
      <a:lvl6pPr marL="1902012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6883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12653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7524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530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5062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592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0122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653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5185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5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0246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091" y="386255"/>
            <a:ext cx="10514231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091" y="1931274"/>
            <a:ext cx="10514231" cy="460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091" y="6724195"/>
            <a:ext cx="2742843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753489-79CE-46BE-8415-E0221DDA0025}" type="datetime1">
              <a:rPr lang="en-US" smtClean="0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075" y="6724195"/>
            <a:ext cx="4114264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09479" y="6724195"/>
            <a:ext cx="2742843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595676-1735-44F3-97F6-627F5A538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5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hf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0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4851400" y="6800850"/>
            <a:ext cx="2438400" cy="3857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696941-02DB-48FE-B67C-3A3663281DC9}" type="slidenum">
              <a:rPr lang="en-US">
                <a:latin typeface="JasmineUPC" panose="02020603050405020304" pitchFamily="18" charset="-34"/>
                <a:cs typeface="JasmineUPC" panose="02020603050405020304" pitchFamily="18" charset="-34"/>
              </a:rPr>
              <a:pPr>
                <a:defRPr/>
              </a:pPr>
              <a:t>1</a:t>
            </a:fld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5123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6"/>
          <a:stretch>
            <a:fillRect/>
          </a:stretch>
        </p:blipFill>
        <p:spPr bwMode="auto">
          <a:xfrm>
            <a:off x="9450388" y="0"/>
            <a:ext cx="4248150" cy="72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ตัวแทนหมายเลขภาพนิ่ง 1"/>
          <p:cNvSpPr>
            <a:spLocks noGrp="1"/>
          </p:cNvSpPr>
          <p:nvPr/>
        </p:nvSpPr>
        <p:spPr bwMode="auto">
          <a:xfrm>
            <a:off x="9702800" y="6850063"/>
            <a:ext cx="2438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 anchor="ctr"/>
          <a:lstStyle/>
          <a:p>
            <a:pPr algn="r"/>
            <a:fld id="{4241534D-59E0-46EE-B6F2-B008439FFB47}" type="slidenum">
              <a:rPr lang="en-US" sz="3000">
                <a:solidFill>
                  <a:srgbClr val="898989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pPr algn="r"/>
              <a:t>1</a:t>
            </a:fld>
            <a:endParaRPr lang="en-US" sz="3000">
              <a:solidFill>
                <a:srgbClr val="898989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5125" name="Picture 3" descr="C:\Users\adminatta01\Pictures\กรอ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2" t="50000" r="35884"/>
          <a:stretch>
            <a:fillRect/>
          </a:stretch>
        </p:blipFill>
        <p:spPr bwMode="auto">
          <a:xfrm>
            <a:off x="11590338" y="5810250"/>
            <a:ext cx="11906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C:\Users\ATTA\Pictures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74613"/>
            <a:ext cx="350837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6"/>
          <a:stretch>
            <a:fillRect/>
          </a:stretch>
        </p:blipFill>
        <p:spPr bwMode="auto">
          <a:xfrm>
            <a:off x="-1458913" y="0"/>
            <a:ext cx="4121151" cy="72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4"/>
          <p:cNvSpPr>
            <a:spLocks/>
          </p:cNvSpPr>
          <p:nvPr/>
        </p:nvSpPr>
        <p:spPr bwMode="auto">
          <a:xfrm>
            <a:off x="1069975" y="4516438"/>
            <a:ext cx="100996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th-TH" sz="4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Subtitle 4"/>
          <p:cNvSpPr>
            <a:spLocks/>
          </p:cNvSpPr>
          <p:nvPr/>
        </p:nvSpPr>
        <p:spPr bwMode="auto">
          <a:xfrm>
            <a:off x="1198662" y="4492625"/>
            <a:ext cx="9721080" cy="9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ประชุมสมาชิก</a:t>
            </a:r>
            <a:r>
              <a:rPr lang="th-TH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ประจำเดือน กันยายน 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2562</a:t>
            </a:r>
            <a:endParaRPr lang="th-TH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2" name="Subtitle 4"/>
          <p:cNvSpPr>
            <a:spLocks/>
          </p:cNvSpPr>
          <p:nvPr/>
        </p:nvSpPr>
        <p:spPr bwMode="auto">
          <a:xfrm>
            <a:off x="1908425" y="5215738"/>
            <a:ext cx="8325580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สมัยที่  38  ครั้งที่  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7</a:t>
            </a:r>
            <a:endParaRPr lang="th-TH" sz="4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888802" y="6529582"/>
            <a:ext cx="10233199" cy="6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ณ ห้อง</a:t>
            </a:r>
            <a:r>
              <a:rPr lang="th-TH" sz="3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กษัตริย์ศึกบอลรูม ชั้น 4 โรงแรม เดอะ ทวิน ทาวเวอร์ </a:t>
            </a:r>
            <a:r>
              <a:rPr lang="th-TH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กรุงเทพฯ </a:t>
            </a:r>
            <a:endParaRPr lang="th-TH" sz="3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Subtitle 4"/>
          <p:cNvSpPr>
            <a:spLocks/>
          </p:cNvSpPr>
          <p:nvPr/>
        </p:nvSpPr>
        <p:spPr bwMode="auto">
          <a:xfrm>
            <a:off x="1437336" y="5882352"/>
            <a:ext cx="9482406" cy="201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วันพฤหัสบดีที่  </a:t>
            </a:r>
            <a:r>
              <a:rPr lang="th-TH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26  </a:t>
            </a:r>
            <a:r>
              <a:rPr lang="th-TH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กันยายน  </a:t>
            </a:r>
            <a:r>
              <a:rPr lang="th-TH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2562  เวลา 10.00 - 12.00  </a:t>
            </a:r>
            <a:r>
              <a:rPr lang="th-TH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น.</a:t>
            </a:r>
            <a:endParaRPr lang="fr-CA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288C9-4550-43C7-8623-BE5765B269B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4339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10879137" cy="72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12B04-4A7A-4DC8-9859-C28A136A43F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36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10879137" cy="72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12653-D226-48DC-9637-DD983216B92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6387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5E38F475-20DC-4201-A6F9-E225944FCC5F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12</a:t>
            </a:fld>
            <a:endParaRPr lang="en-US" sz="1400" b="1">
              <a:solidFill>
                <a:srgbClr val="7F7F7F"/>
              </a:solidFill>
            </a:endParaRPr>
          </a:p>
        </p:txBody>
      </p:sp>
      <p:sp>
        <p:nvSpPr>
          <p:cNvPr id="16388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79E73DF7-8561-40AF-A07A-1B2CF72F8B3A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12</a:t>
            </a:fld>
            <a:endParaRPr lang="en-US" sz="1400" b="1">
              <a:solidFill>
                <a:srgbClr val="7F7F7F"/>
              </a:solidFill>
            </a:endParaRPr>
          </a:p>
        </p:txBody>
      </p:sp>
      <p:sp>
        <p:nvSpPr>
          <p:cNvPr id="16389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AE5E6EAC-73D1-484D-8CDB-9EC8A0AC9DA5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12</a:t>
            </a:fld>
            <a:endParaRPr lang="en-US" sz="1400" b="1">
              <a:solidFill>
                <a:srgbClr val="7F7F7F"/>
              </a:solidFill>
            </a:endParaRPr>
          </a:p>
        </p:txBody>
      </p:sp>
      <p:pic>
        <p:nvPicPr>
          <p:cNvPr id="1639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307983" y="435999"/>
            <a:ext cx="108477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21200" lvl="1" indent="-91099">
              <a:defRPr/>
            </a:pPr>
            <a:r>
              <a:rPr lang="th-TH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•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61D57-6AFC-4C8B-8778-C385F6681842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7411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BB0A74EB-7961-44E6-BD56-5FAC2BBE7927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13</a:t>
            </a:fld>
            <a:endParaRPr lang="en-US" sz="1400" b="1">
              <a:solidFill>
                <a:srgbClr val="7F7F7F"/>
              </a:solidFill>
            </a:endParaRPr>
          </a:p>
        </p:txBody>
      </p:sp>
      <p:sp>
        <p:nvSpPr>
          <p:cNvPr id="17412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AA9AFFFE-D2D3-4FC6-A1BB-583A7F5531A4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13</a:t>
            </a:fld>
            <a:endParaRPr lang="en-US" sz="1400" b="1">
              <a:solidFill>
                <a:srgbClr val="7F7F7F"/>
              </a:solidFill>
            </a:endParaRPr>
          </a:p>
        </p:txBody>
      </p:sp>
      <p:sp>
        <p:nvSpPr>
          <p:cNvPr id="17413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DDC90323-AA9F-49E4-804B-B038A2FF437C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13</a:t>
            </a:fld>
            <a:endParaRPr lang="en-US" sz="1400" b="1">
              <a:solidFill>
                <a:srgbClr val="7F7F7F"/>
              </a:solidFill>
            </a:endParaRPr>
          </a:p>
        </p:txBody>
      </p:sp>
      <p:pic>
        <p:nvPicPr>
          <p:cNvPr id="17414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307983" y="435999"/>
            <a:ext cx="108477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21200" lvl="1" indent="-91099">
              <a:defRPr/>
            </a:pPr>
            <a:r>
              <a:rPr lang="th-TH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•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9A058-0BB2-4293-8E69-35733639835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8435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5DB8A9A4-591B-4D17-B359-FA897DB03EFF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14</a:t>
            </a:fld>
            <a:endParaRPr lang="en-US" sz="1400" b="1">
              <a:solidFill>
                <a:srgbClr val="7F7F7F"/>
              </a:solidFill>
            </a:endParaRPr>
          </a:p>
        </p:txBody>
      </p:sp>
      <p:sp>
        <p:nvSpPr>
          <p:cNvPr id="18436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A22FC844-BF5E-4A88-B5E7-7FA47A7F5B83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14</a:t>
            </a:fld>
            <a:endParaRPr lang="en-US" sz="1400" b="1">
              <a:solidFill>
                <a:srgbClr val="7F7F7F"/>
              </a:solidFill>
            </a:endParaRPr>
          </a:p>
        </p:txBody>
      </p:sp>
      <p:sp>
        <p:nvSpPr>
          <p:cNvPr id="18437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0F552F21-B453-41BF-ADE9-A8C36514161C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14</a:t>
            </a:fld>
            <a:endParaRPr lang="en-US" sz="1400" b="1">
              <a:solidFill>
                <a:srgbClr val="7F7F7F"/>
              </a:solidFill>
            </a:endParaRPr>
          </a:p>
        </p:txBody>
      </p:sp>
      <p:pic>
        <p:nvPicPr>
          <p:cNvPr id="18438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215812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342678" y="459085"/>
            <a:ext cx="108477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21200" lvl="1" indent="-91099">
              <a:defRPr/>
            </a:pPr>
            <a:r>
              <a:rPr lang="th-TH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•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4858D58-0FC2-4FF8-9BBC-6058E90ED96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9459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DF97401F-CE9F-4303-9B00-3B2BF58E5DBA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15</a:t>
            </a:fld>
            <a:endParaRPr lang="en-US" sz="1400" b="1">
              <a:solidFill>
                <a:srgbClr val="7F7F7F"/>
              </a:solidFill>
            </a:endParaRPr>
          </a:p>
        </p:txBody>
      </p:sp>
      <p:pic>
        <p:nvPicPr>
          <p:cNvPr id="1946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ตัวแทนหมายเลขภาพนิ่ง 1"/>
          <p:cNvSpPr txBox="1">
            <a:spLocks/>
          </p:cNvSpPr>
          <p:nvPr/>
        </p:nvSpPr>
        <p:spPr bwMode="auto">
          <a:xfrm>
            <a:off x="9748838" y="6869113"/>
            <a:ext cx="2438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AEAFD965-8A36-4878-9911-BA41A049639C}" type="slidenum">
              <a:rPr lang="en-US" sz="3000" b="1">
                <a:solidFill>
                  <a:srgbClr val="7F7F7F"/>
                </a:solidFill>
                <a:latin typeface="Angsana New" pitchFamily="18" charset="-34"/>
              </a:rPr>
              <a:pPr algn="r" eaLnBrk="1" hangingPunct="1"/>
              <a:t>15</a:t>
            </a:fld>
            <a:endParaRPr lang="en-US" sz="3000" b="1">
              <a:solidFill>
                <a:srgbClr val="7F7F7F"/>
              </a:solidFill>
              <a:latin typeface="Angsana New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Subtitle 4"/>
          <p:cNvSpPr>
            <a:spLocks/>
          </p:cNvSpPr>
          <p:nvPr/>
        </p:nvSpPr>
        <p:spPr bwMode="auto">
          <a:xfrm>
            <a:off x="4292918" y="243061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2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343872" y="1644205"/>
            <a:ext cx="10847735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21200" lvl="1" indent="-91099" algn="ctr">
              <a:defRPr/>
            </a:pP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รับรองรายงานการประชุมสมาชิกประจำเดือน สิงหาคม 2562 สมัยที่ 38  ครั้งที่  6</a:t>
            </a:r>
          </a:p>
          <a:p>
            <a:pPr marL="521200" lvl="1" indent="-91099" algn="ctr">
              <a:defRPr/>
            </a:pP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ในวันจันทร์ที่  26  สิงหาคม  2562</a:t>
            </a:r>
          </a:p>
          <a:p>
            <a:pPr marL="521200" lvl="1" indent="-91099" algn="ctr">
              <a:defRPr/>
            </a:pP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เวลา 10.00 – 12.00 น.</a:t>
            </a:r>
          </a:p>
          <a:p>
            <a:pPr marL="521200" lvl="1" indent="-91099" algn="ctr">
              <a:defRPr/>
            </a:pP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ณ ห้องคริสตัลบอลรูม ชั้น 2 โรงแรม ตวันนา กรุงเทพฯ ถนนสุรวงศ์ จำนวน 12 หน้า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CA16136C-0569-4867-B06F-B37DAEAD16FF}" type="slidenum">
              <a:rPr lang="en-US" sz="3000">
                <a:latin typeface="Angsana New" pitchFamily="18" charset="-34"/>
              </a:rPr>
              <a:pPr algn="r">
                <a:defRPr/>
              </a:pPr>
              <a:t>16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4292918" y="387077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3.1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2678" y="2043261"/>
            <a:ext cx="1084773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8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สรุปสถานภาพ</a:t>
            </a:r>
          </a:p>
          <a:p>
            <a:pPr algn="ctr">
              <a:defRPr/>
            </a:pPr>
            <a:r>
              <a:rPr lang="th-TH" sz="8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สมาชิก</a:t>
            </a:r>
          </a:p>
          <a:p>
            <a:pPr algn="ctr">
              <a:defRPr/>
            </a:pPr>
            <a:r>
              <a:rPr lang="th-TH" sz="8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ณ เดือนกันยายน 2562 </a:t>
            </a:r>
            <a:endParaRPr lang="en-US" sz="8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73D0BED1-472D-4726-9606-A146CBA247C8}" type="slidenum">
              <a:rPr lang="en-US" sz="3000">
                <a:latin typeface="Angsana New" pitchFamily="18" charset="-34"/>
              </a:rPr>
              <a:pPr algn="r">
                <a:defRPr/>
              </a:pPr>
              <a:t>17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68800" y="1039813"/>
            <a:ext cx="1368425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สมาชิก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13513" y="1047750"/>
            <a:ext cx="1263650" cy="712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895013" y="1049338"/>
            <a:ext cx="862012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37325" y="1597025"/>
            <a:ext cx="1206500" cy="712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902325" y="2189163"/>
            <a:ext cx="1958975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กิตติมศักดิ์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62763" y="2814638"/>
            <a:ext cx="898525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รวม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895013" y="2198688"/>
            <a:ext cx="862012" cy="71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0895013" y="1604963"/>
            <a:ext cx="862012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710613" y="987425"/>
            <a:ext cx="1633537" cy="712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1,166</a:t>
            </a:r>
            <a:endParaRPr lang="th-TH" sz="39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418638" y="1597025"/>
            <a:ext cx="950912" cy="712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434</a:t>
            </a:r>
            <a:endParaRPr lang="th-TH" sz="39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877425" y="2198688"/>
            <a:ext cx="466725" cy="71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5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042400" y="2822575"/>
            <a:ext cx="1301750" cy="712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900" b="1" u="sng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1,605</a:t>
            </a:r>
            <a:endParaRPr lang="th-TH" sz="3900" b="1" u="sng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899775" y="2814638"/>
            <a:ext cx="862013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383338" y="3656013"/>
            <a:ext cx="5807075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 b="1">
                <a:solidFill>
                  <a:srgbClr val="000099"/>
                </a:solidFill>
                <a:latin typeface="JasmineUPC" pitchFamily="18" charset="-34"/>
                <a:cs typeface="JasmineUPC" pitchFamily="18" charset="-34"/>
              </a:rPr>
              <a:t>ณ  วันที่ 23 กันยายน 2562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006850" y="296863"/>
            <a:ext cx="8183563" cy="866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900" b="1">
                <a:solidFill>
                  <a:srgbClr val="000099"/>
                </a:solidFill>
                <a:latin typeface="JasmineUPC" pitchFamily="18" charset="-34"/>
                <a:cs typeface="JasmineUPC" pitchFamily="18" charset="-34"/>
              </a:rPr>
              <a:t>รายงานสถานะสมาชิกภาพของสมาคมฯ    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768850" y="4560888"/>
            <a:ext cx="7491413" cy="866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ในกรุงเทพมหานคร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226175" y="5507038"/>
            <a:ext cx="1263650" cy="71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0583863" y="5507038"/>
            <a:ext cx="862012" cy="71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6226175" y="6118225"/>
            <a:ext cx="1206500" cy="712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583863" y="6115050"/>
            <a:ext cx="862012" cy="71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9164638" y="5507038"/>
            <a:ext cx="1011237" cy="71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942</a:t>
            </a:r>
            <a:endParaRPr lang="th-TH" sz="39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9248775" y="6130925"/>
            <a:ext cx="950913" cy="71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242</a:t>
            </a:r>
            <a:endParaRPr lang="th-TH" sz="39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1529" name="Picture 2" descr="C:\Users\A T T A\Desktop\1377075438-MapTHprovi-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4463"/>
            <a:ext cx="45783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สี่เหลี่ยมผืนผ้า 31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4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26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1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1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680"/>
                            </p:stCondLst>
                            <p:childTnLst>
                              <p:par>
                                <p:cTn id="1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1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E5311B3F-8A07-42D0-8494-E67E76C940FC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18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07100" y="306388"/>
            <a:ext cx="5992813" cy="866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ในภาคเหนือ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97650" y="1203325"/>
            <a:ext cx="1395413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20288" y="1254125"/>
            <a:ext cx="944562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597650" y="1962150"/>
            <a:ext cx="133350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920288" y="1962150"/>
            <a:ext cx="944562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967663" y="1262063"/>
            <a:ext cx="1439862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34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629650" y="1973263"/>
            <a:ext cx="773113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12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05138" y="3192463"/>
            <a:ext cx="8994775" cy="866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th-TH" sz="4900" b="1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ในภาคตะวันออกเฉียงเหนือ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29388" y="4462463"/>
            <a:ext cx="1395412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155238" y="4462463"/>
            <a:ext cx="942975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37325" y="5214938"/>
            <a:ext cx="1333500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155238" y="5181600"/>
            <a:ext cx="942975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851775" y="4462463"/>
            <a:ext cx="1438275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788400" y="5207000"/>
            <a:ext cx="498475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2547" name="Picture 2" descr="C:\Users\A T T A\Desktop\nor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6988"/>
            <a:ext cx="32797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3" descr="C:\Users\A T T A\Desktop\อีสาน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843338"/>
            <a:ext cx="3738562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สี่เหลี่ยมผืนผ้า 2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84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AB81B7CA-CD4A-4BA9-9816-D9C32BF00593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19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29200" y="266700"/>
            <a:ext cx="6897688" cy="866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ในภาคตะวันออก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43713" y="1274763"/>
            <a:ext cx="1395412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394950" y="1323975"/>
            <a:ext cx="944563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43713" y="2033588"/>
            <a:ext cx="133350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394950" y="2033588"/>
            <a:ext cx="944563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516938" y="1331913"/>
            <a:ext cx="1438275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49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170988" y="2044700"/>
            <a:ext cx="773112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52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22625" y="3579813"/>
            <a:ext cx="8974138" cy="865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ในภาคกลาง (ไม่รวม กทม.)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56375" y="4948238"/>
            <a:ext cx="1395413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107613" y="4995863"/>
            <a:ext cx="942975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56375" y="5707063"/>
            <a:ext cx="1333500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107613" y="5707063"/>
            <a:ext cx="942975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156575" y="5006975"/>
            <a:ext cx="1438275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85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832850" y="5718175"/>
            <a:ext cx="771525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36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3571" name="Picture 2" descr="C:\Users\A T T 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738188"/>
            <a:ext cx="26352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3" descr="C:\Users\A T T A\Desktop\centr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3814763"/>
            <a:ext cx="275907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สี่เหลี่ยมผืนผ้า 2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F8D2FE-020D-4F04-BE8A-50F2292477A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147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ตัวแทนหมายเลขภาพนิ่ง 1"/>
          <p:cNvSpPr txBox="1">
            <a:spLocks/>
          </p:cNvSpPr>
          <p:nvPr/>
        </p:nvSpPr>
        <p:spPr bwMode="auto">
          <a:xfrm>
            <a:off x="9748838" y="6869113"/>
            <a:ext cx="2438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16A2930D-8212-45E0-887A-FA53283A1374}" type="slidenum">
              <a:rPr lang="en-US" sz="3000" b="1">
                <a:solidFill>
                  <a:srgbClr val="7F7F7F"/>
                </a:solidFill>
                <a:latin typeface="Angsana New" pitchFamily="18" charset="-34"/>
              </a:rPr>
              <a:pPr algn="r" eaLnBrk="1" hangingPunct="1"/>
              <a:t>2</a:t>
            </a:fld>
            <a:endParaRPr lang="en-US" sz="3000" b="1">
              <a:solidFill>
                <a:srgbClr val="7F7F7F"/>
              </a:solidFill>
              <a:latin typeface="Angsana New" pitchFamily="18" charset="-34"/>
            </a:endParaRPr>
          </a:p>
        </p:txBody>
      </p:sp>
      <p:pic>
        <p:nvPicPr>
          <p:cNvPr id="7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Subtitle 4"/>
          <p:cNvSpPr>
            <a:spLocks/>
          </p:cNvSpPr>
          <p:nvPr/>
        </p:nvSpPr>
        <p:spPr bwMode="auto">
          <a:xfrm>
            <a:off x="4292918" y="387077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377588" y="1530599"/>
            <a:ext cx="1084773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21200" lvl="1" indent="-91099">
              <a:defRPr/>
            </a:pPr>
            <a:r>
              <a:rPr lang="th-TH" sz="4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1.1 เรื่องที่ประธานแจ้งให้ที่ประชุมทราบ </a:t>
            </a:r>
          </a:p>
          <a:p>
            <a:pPr marL="521200" lvl="1" indent="-91099">
              <a:defRPr/>
            </a:pPr>
            <a:r>
              <a:rPr lang="th-TH" sz="4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•</a:t>
            </a:r>
            <a:r>
              <a:rPr lang="th-TH" sz="4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สถิตินักท่องเที่ยวของสมาคมฯ ณ วันที่ 20 กันยายน 2562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DD68C1F0-A507-4D14-8C82-3396313F1E80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20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95963" y="404813"/>
            <a:ext cx="5440362" cy="866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ในภาคใต้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70613" y="1397000"/>
            <a:ext cx="139700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21850" y="1444625"/>
            <a:ext cx="944563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70613" y="2155825"/>
            <a:ext cx="1335087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721850" y="2155825"/>
            <a:ext cx="944563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780338" y="1454150"/>
            <a:ext cx="1439862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49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450263" y="2165350"/>
            <a:ext cx="771525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61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973638" y="3790950"/>
            <a:ext cx="6651625" cy="865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ในภาคตะวันตก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145213" y="4802188"/>
            <a:ext cx="1422400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45213" y="5711825"/>
            <a:ext cx="133350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678738" y="4802188"/>
            <a:ext cx="1438275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678738" y="5711825"/>
            <a:ext cx="1438275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27</a:t>
            </a:r>
            <a:endParaRPr lang="th-TH" sz="4400" b="1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693275" y="4802188"/>
            <a:ext cx="944563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9693275" y="5718175"/>
            <a:ext cx="944563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pic>
        <p:nvPicPr>
          <p:cNvPr id="24595" name="Picture 2" descr="C:\Users\A T T A\Desktop\map_sou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98425"/>
            <a:ext cx="283210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" descr="C:\Users\A T T A\Desktop\map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3860800"/>
            <a:ext cx="2439987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สี่เหลี่ยมผืนผ้า 2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EF96F3A0-2FCD-459E-8543-00FF5F57F5E1}" type="slidenum">
              <a:rPr lang="en-US" sz="3000">
                <a:latin typeface="Angsana New" pitchFamily="18" charset="-34"/>
              </a:rPr>
              <a:pPr algn="r">
                <a:defRPr/>
              </a:pPr>
              <a:t>21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4292918" y="387077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3.2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2678" y="2259285"/>
            <a:ext cx="1084773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7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พิจารณารับสมาชิกใหม่</a:t>
            </a:r>
          </a:p>
          <a:p>
            <a:pPr algn="ctr">
              <a:defRPr/>
            </a:pPr>
            <a:r>
              <a:rPr lang="th-TH" sz="7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ประจำเดือน กันยายน 2562  </a:t>
            </a:r>
          </a:p>
          <a:p>
            <a:pPr algn="ctr">
              <a:defRPr/>
            </a:pPr>
            <a:r>
              <a:rPr lang="th-TH" sz="7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( 16 บริษัท ) </a:t>
            </a:r>
            <a:endParaRPr lang="en-US" sz="72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B626A85E-B7F9-49F6-A0DC-916AE9618415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22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46263" y="1173163"/>
            <a:ext cx="10344150" cy="944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5400" b="1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5400" b="1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2562</a:t>
            </a:r>
            <a:endParaRPr lang="th-TH" sz="5400" b="1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72025" y="2678113"/>
            <a:ext cx="1395413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23263" y="2727325"/>
            <a:ext cx="944562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72025" y="3436938"/>
            <a:ext cx="133350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323263" y="3436938"/>
            <a:ext cx="944562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743700" y="2678113"/>
            <a:ext cx="1008063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253288" y="3452813"/>
            <a:ext cx="498475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778375" y="4389438"/>
            <a:ext cx="984250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รวม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329613" y="4389438"/>
            <a:ext cx="944562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959600" y="4419600"/>
            <a:ext cx="771525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16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-12607" y="6795465"/>
            <a:ext cx="2500653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 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A2677E42-18BA-4AD6-9D93-1814CED6A103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23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คริสตัล พาวเวอร์ แทรเวล แอนด์ เทรดดิ้ง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763838"/>
            <a:ext cx="10775950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คุณศิวกร  กิจเจริญไพศาล</a:t>
            </a: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SIWAKORN  KITCHAROENPAISARN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773613"/>
            <a:ext cx="10775950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098-884-0388	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0-2120-6746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463" y="1898650"/>
            <a:ext cx="1077595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CRYSTAL POWER TRAVEL &amp; TRADING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CO.,LTD</a:t>
            </a:r>
            <a:r>
              <a:rPr lang="fr-FR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572125"/>
            <a:ext cx="1030922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ไต้หวัน </a:t>
            </a: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14/03014 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07774711-8E70-4CA4-90CA-3F9B6AB2FA82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24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แสนดีทัวร์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763838"/>
            <a:ext cx="10775950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คุณเกศทิพย์  วรัญญูวัฒนา</a:t>
            </a: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KATETHIP  VARANYUWATANA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773613"/>
            <a:ext cx="10775950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062-698-3370	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-</a:t>
            </a:r>
            <a:endParaRPr lang="th-TH" sz="39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463" y="1898650"/>
            <a:ext cx="1077595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SANDEE TOUR CO.,LTD</a:t>
            </a:r>
            <a:r>
              <a:rPr lang="fr-FR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572125"/>
            <a:ext cx="1030922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ออสเตรเลีย, สิงคโปร์</a:t>
            </a: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11/09752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13502A86-14F3-43F5-87E6-FF5799A1FE08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25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3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ยูวี ทัวร์ แอนด์ ทราเวล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763838"/>
            <a:ext cx="10775950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คุณชลิตา  กายสิทธิ์</a:t>
            </a: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CHALITA  KAYASIT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773613"/>
            <a:ext cx="10775950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099-189-2211	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038-415-151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463" y="1898650"/>
            <a:ext cx="1077595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UV TOUR AND TRAVEL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CO.,LTD</a:t>
            </a:r>
            <a:r>
              <a:rPr lang="fr-FR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572125"/>
            <a:ext cx="1030922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อินเดีย</a:t>
            </a: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14/02983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8F00722F-E0CE-45B7-92B6-89AFF975CE7B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26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ทีซีอี เอ็กซ์เพรส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763838"/>
            <a:ext cx="10775950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คุณจิดาภา  สุวรรณศิริสุข</a:t>
            </a: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JIDAPA  SUWANSIRISUK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773613"/>
            <a:ext cx="10775950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085-599-4389	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-</a:t>
            </a:r>
            <a:endParaRPr lang="th-TH" sz="39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463" y="1898650"/>
            <a:ext cx="1077595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TCE EXPRESS CO.,LTD</a:t>
            </a:r>
            <a:r>
              <a:rPr lang="fr-FR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572125"/>
            <a:ext cx="1030922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จีน</a:t>
            </a: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14/02469 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F24A2ED2-CD17-4B81-8081-3E949D045E8E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27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5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ริช ไทย ทราเวล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763838"/>
            <a:ext cx="10775950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คุณพิชัย  แซ่หวง</a:t>
            </a: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PICHAI  SAE-HUANG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773613"/>
            <a:ext cx="10775950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0-2006-8307-8, 095-542-7150	     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0-2006-1282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463" y="1898650"/>
            <a:ext cx="1077595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RICH THAI TRAVEL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CO.,LTD</a:t>
            </a:r>
            <a:r>
              <a:rPr lang="fr-FR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572125"/>
            <a:ext cx="10309225" cy="1773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	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	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	ตลาด	จีน, ไต้หวัน</a:t>
            </a:r>
          </a:p>
          <a:p>
            <a:pPr algn="ctr" eaLnBrk="1" hangingPunct="1"/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                  	ประเภท	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OUTBOUND	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	ญี่ปุ่น, เกาหลี, อินโดนีเซีย</a:t>
            </a: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11/10035 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963F08CA-A9CC-4EAA-8A3D-CEAFB453AB2C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28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เมืองไทย เบสท์ ทราเวล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763838"/>
            <a:ext cx="10775950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คุณธีรยุทธ  ถาวรกิจ</a:t>
            </a: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THEERAYUT  THAWONKIT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773613"/>
            <a:ext cx="10775950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080-239-5349	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-</a:t>
            </a:r>
            <a:endParaRPr lang="th-TH" sz="39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463" y="1898650"/>
            <a:ext cx="1077595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MUANGTHAI BEST TRAVEL CO.,LTD</a:t>
            </a:r>
            <a:r>
              <a:rPr lang="fr-FR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572125"/>
            <a:ext cx="1030922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Worldwide</a:t>
            </a:r>
            <a:endParaRPr lang="th-TH" sz="300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11/09959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7E7105E4-E83A-4D78-9210-B840813E9351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29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7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กว้าน หยิว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619375"/>
            <a:ext cx="10775950" cy="1912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คุณอึงฝู่  แซ่ย่าง</a:t>
            </a: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AUENGFU  SAEYANG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546600"/>
            <a:ext cx="10775950" cy="1312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0-2935-9661, 0-2156-9268</a:t>
            </a:r>
          </a:p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0-2935-9623, 0-2156-9269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463" y="1830388"/>
            <a:ext cx="10775950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KWAN YEW CO.,LTD</a:t>
            </a:r>
            <a:r>
              <a:rPr lang="fr-FR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915025"/>
            <a:ext cx="10309225" cy="1312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จีน </a:t>
            </a: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14/03050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7ED13-EB29-447B-9CB5-529872598ED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0413" cy="98488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innerShdw blurRad="482600">
              <a:schemeClr val="bg1"/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INTERNATIONAL  TOURISTS   ARRIVING   IN  THAILAND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Arial" pitchFamily="34" charset="0"/>
              </a:rPr>
              <a:t>TOURISTS RECEIVED BY ATTA'S MEMBERS AT SUVARNABHUMI AIRPORT AND DON MUANG AIRPORT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AS OF 20 September 2019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984250"/>
          <a:ext cx="12190412" cy="6270629"/>
        </p:xfrm>
        <a:graphic>
          <a:graphicData uri="http://schemas.openxmlformats.org/drawingml/2006/table">
            <a:tbl>
              <a:tblPr/>
              <a:tblGrid>
                <a:gridCol w="997725"/>
                <a:gridCol w="1120469"/>
                <a:gridCol w="1120469"/>
                <a:gridCol w="1120469"/>
                <a:gridCol w="1120469"/>
                <a:gridCol w="1120469"/>
                <a:gridCol w="1120469"/>
                <a:gridCol w="1104463"/>
                <a:gridCol w="1104463"/>
                <a:gridCol w="1072449"/>
                <a:gridCol w="1188498"/>
              </a:tblGrid>
              <a:tr h="32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Cordia New"/>
                        </a:rPr>
                        <a:t>YEAR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2553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2554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2555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2556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2557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2558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2559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2560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2561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Cordia New"/>
                        </a:rPr>
                        <a:t>2562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2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Cordia New"/>
                        </a:rPr>
                        <a:t> MONTH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2010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2011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2012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2013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2014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2015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2016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2017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2018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Cordia New"/>
                        </a:rPr>
                        <a:t>2019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JANUARY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252,234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243,926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261,441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388,888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293,980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415,440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490,545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433,996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542,326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effectLst/>
                          <a:latin typeface="Cordia New"/>
                        </a:rPr>
                        <a:t>     492,967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FEBRUARY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269,742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288,211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270,648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423,062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262,987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463,180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518,335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472,562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539,199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effectLst/>
                          <a:latin typeface="Cordia New"/>
                        </a:rPr>
                        <a:t>     489,938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MARCH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223,294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295,615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311,307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437,159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261,357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480,133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586,899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530,734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597,718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effectLst/>
                          <a:latin typeface="Cordia New"/>
                        </a:rPr>
                        <a:t>     549,587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APRIL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120,288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241,121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266,227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375,404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195,787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474,820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540,419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450,529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511,556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effectLst/>
                          <a:latin typeface="Cordia New"/>
                        </a:rPr>
                        <a:t>     455,289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MAY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  69,107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216,257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254,437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333,463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172,150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463,701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511,975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480,424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482,622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effectLst/>
                          <a:latin typeface="Cordia New"/>
                        </a:rPr>
                        <a:t>     382,116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JUNE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  76,040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219,985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243,168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335,643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114,819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436,775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461,595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468,503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473,150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effectLst/>
                          <a:latin typeface="Cordia New"/>
                        </a:rPr>
                        <a:t>     416,204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JULY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134,850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264,306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284,360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334,762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182,126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485,039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517,494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528,986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466,696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effectLst/>
                          <a:latin typeface="Cordia New"/>
                        </a:rPr>
                        <a:t>     453,613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AUGUST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148,234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261,531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304,929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354,698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270,191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456,995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495,556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538,997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419,792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effectLst/>
                          <a:latin typeface="Cordia New"/>
                        </a:rPr>
                        <a:t>     444,347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SEPTEMBER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141,510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230,280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268,916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339,418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273,980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300,031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357,256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440,591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330,461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effectLst/>
                          <a:latin typeface="Cordia New"/>
                        </a:rPr>
                        <a:t>     264,885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OCTOBER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164,480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218,501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295,982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284,939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350,926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340,803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252,903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451,100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364,373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effectLst/>
                          <a:latin typeface="Cordia New"/>
                        </a:rPr>
                        <a:t>              -  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NOVEMBER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212,956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132,977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404,163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372,215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436,598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450,218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307,646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534,432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409,316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effectLst/>
                          <a:latin typeface="Cordia New"/>
                        </a:rPr>
                        <a:t>              -  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DECEMBER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216,159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190,622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368,305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303,045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426,666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451,557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 337,221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     489,361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  441,423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effectLst/>
                          <a:latin typeface="Cordia New"/>
                        </a:rPr>
                        <a:t>              -  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4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TOTAL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2,028,894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2,803,332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3,533,883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4,282,696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3,241,567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 5,218,692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5,377,844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ordia New"/>
                        </a:rPr>
                        <a:t>         5,820,215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       5,578,632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effectLst/>
                          <a:latin typeface="Cordia New"/>
                        </a:rPr>
                        <a:t>   3,948,946 </a:t>
                      </a:r>
                    </a:p>
                  </a:txBody>
                  <a:tcPr marL="6660" marR="6660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37BF1B9D-2FBB-44F5-A46D-FA6FBA3C1CEB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30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8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ห้างหุ้นส่วนสามัญนิติบุคคล บานาน่า บางกอก ทราเวล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763838"/>
            <a:ext cx="10775950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คุณสิริพร  ศรีสุวรรณ</a:t>
            </a: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SIRIPORN  SEESUWAN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773613"/>
            <a:ext cx="10775950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0-2001-0172	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-</a:t>
            </a:r>
            <a:endParaRPr lang="th-TH" sz="39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3025" y="1898650"/>
            <a:ext cx="10812463" cy="728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BANANA BANGKOK TRAVEL REGISTERED ORDINARY PARTNERSHIP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572125"/>
            <a:ext cx="1030922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อินโดนีเซีย </a:t>
            </a: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14/03047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40C556D7-99A9-4A84-86E3-E27DFFB05C2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31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9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มิราเคิล ไทม์ ทราเวล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763838"/>
            <a:ext cx="10775950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คุณรัชต  วรุณสุขะศิริ</a:t>
            </a: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RATCHATA  WARUNSUKHASIRI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773613"/>
            <a:ext cx="10775950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0-2942-3008, 061-4143030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0-2942-3009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463" y="1898650"/>
            <a:ext cx="1077595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MIRACLE TIME TRAVEL CO.,LTD</a:t>
            </a:r>
            <a:r>
              <a:rPr lang="fr-FR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572125"/>
            <a:ext cx="10309225" cy="1773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	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	ตลาด  ยุโรป, สแกนดิเนเวีย</a:t>
            </a:r>
          </a:p>
          <a:p>
            <a:pPr algn="ctr" eaLnBrk="1" hangingPunct="1"/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	           ประเภท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OUTBOUND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   ตลาด  ยุโรป, เอเชีย</a:t>
            </a: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11/08404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C0F5CE83-277C-45EE-9623-9BC6FF15E2F2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32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ซัน ซีรี่ส์ กรุ๊ป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763838"/>
            <a:ext cx="10775950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คุณแค  วัน </a:t>
            </a: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(MRS. CLARN  WAN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773613"/>
            <a:ext cx="10775950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0-2630-3302	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-</a:t>
            </a:r>
            <a:endParaRPr lang="th-TH" sz="39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463" y="1898650"/>
            <a:ext cx="1077595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SUN SERIES GROUP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CO.,LTD</a:t>
            </a:r>
            <a:r>
              <a:rPr lang="fr-FR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572125"/>
            <a:ext cx="10309225" cy="1773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	ตลาด  ฮ่องกง, จีน, ไต้หวัน, มาเก๊า  </a:t>
            </a:r>
          </a:p>
          <a:p>
            <a:pPr algn="ctr" eaLnBrk="1" hangingPunct="1"/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		         ประเภท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OUTBOUND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   ตลาด  ตะวันออกกลาง, สิงคโปร์, มาเลเซีย</a:t>
            </a: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11/10047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CF30CCCD-0286-42C7-B790-184A02D7C97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33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บลิซส์เวส์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763838"/>
            <a:ext cx="10775950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คุณนรินทร์พัชร  สิรัชอลงกรณ์</a:t>
            </a: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(MRS. NARINPAT  SIRACHALONGKORN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773613"/>
            <a:ext cx="10775950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0-2040-7793	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-</a:t>
            </a:r>
            <a:endParaRPr lang="th-TH" sz="39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463" y="1898650"/>
            <a:ext cx="1077595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BLISSWAYS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CO.,LTD</a:t>
            </a:r>
            <a:r>
              <a:rPr lang="fr-FR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572125"/>
            <a:ext cx="1030922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AEC,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ยุโรป, ออสเตรเลีย</a:t>
            </a: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14/02624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A319B3DE-882D-4F76-AAE6-0FC46828D16B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34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3025" y="1182688"/>
            <a:ext cx="10847388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12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อะโกรว์ ทัวร์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0963" y="3122613"/>
            <a:ext cx="10848975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คุณณัฐวัชร์  นาคาพงษ์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MR. NUTTAWAT  NAKAPONG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3025" y="5211763"/>
            <a:ext cx="10847388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035-243-139	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035-244-139</a:t>
            </a:r>
            <a:endParaRPr lang="th-TH" sz="39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3025" y="2117725"/>
            <a:ext cx="10847388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A GROW TOUR CO.,LTD.	(AYOTHAYA RIVERSIDE HOTEL)</a:t>
            </a:r>
            <a:endParaRPr lang="th-TH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613" y="6291263"/>
            <a:ext cx="10810875" cy="574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โรงแรม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3025" y="195263"/>
            <a:ext cx="108473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C8E158EE-7940-4E41-8E9A-F4B7BC610BAC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35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3025" y="1179513"/>
            <a:ext cx="10847388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13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บานาน่า ดีเวลลอปเมนท์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0963" y="3122613"/>
            <a:ext cx="10848975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คุณภัทรพิชาภา  ภูวัฒน์ศรุตพล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MISS PATPICHAPA  PHUWATSARUTPOL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03388" y="5283200"/>
            <a:ext cx="10487025" cy="712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080-395-6445, 080-395-6424	   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0-2115-1538 </a:t>
            </a:r>
            <a:endParaRPr lang="th-TH" sz="39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3025" y="2114550"/>
            <a:ext cx="10847388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BANANA DEVELOPMENT CO.,LTD.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(MIRINN THEATRE)</a:t>
            </a:r>
            <a:endParaRPr lang="th-TH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613" y="6291263"/>
            <a:ext cx="10810875" cy="574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การแสดงโชว์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3025" y="195263"/>
            <a:ext cx="108473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76601957-56E6-4A5F-B952-231C0F411F73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36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3025" y="1254125"/>
            <a:ext cx="10847388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14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แบล๊ค บูล อ็นเตอร์ไพรส์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0963" y="3195638"/>
            <a:ext cx="10848975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คุณปัญชรี  ตระกูลแสงรัศมี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MISS PANCHAREE  TRAKULSAENGRATSAMEE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3025" y="5211763"/>
            <a:ext cx="10847388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0-2907-7801-6	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0-2907-7807</a:t>
            </a:r>
            <a:endParaRPr lang="th-TH" sz="39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3025" y="2262188"/>
            <a:ext cx="10847388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BLACK BULL ENTERPRISE CO.,LTD.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613" y="6291263"/>
            <a:ext cx="10810875" cy="574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	     ขนส่ง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3025" y="195263"/>
            <a:ext cx="108473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5DC8CD4B-A17F-4DAE-8307-7D63AE3490EB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37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3025" y="1179513"/>
            <a:ext cx="10847388" cy="788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15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สถาบันบัณฑิตพัฒนบริหารศาสตร์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0963" y="3122613"/>
            <a:ext cx="10848975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ผู้ช่วยศาสตราจารย์ ดร.วรรักษ์  สุเฌอ 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ASSISTANT PROFESSOR DR. WORARAK  SUCHER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รองคณบดีฝ่ายวางแผนและพัฒนา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3025" y="5211763"/>
            <a:ext cx="10847388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0-2727-3671	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0-2375-4222</a:t>
            </a:r>
            <a:endParaRPr lang="th-TH" sz="39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3025" y="2117725"/>
            <a:ext cx="10847388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NATIONAL INSTITUTE OF DEVELOPMENT ADMINISTRTION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613" y="6291263"/>
            <a:ext cx="10810875" cy="574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มหาวิทยาลัย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3025" y="195263"/>
            <a:ext cx="108473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6"/>
          </p:nvPr>
        </p:nvSpPr>
        <p:spPr>
          <a:xfrm>
            <a:off x="9748838" y="6869113"/>
            <a:ext cx="2438400" cy="385762"/>
          </a:xfrm>
        </p:spPr>
        <p:txBody>
          <a:bodyPr/>
          <a:lstStyle/>
          <a:p>
            <a:pPr algn="r">
              <a:defRPr/>
            </a:pPr>
            <a:fld id="{AB915CB9-E36F-41D7-BD8F-A1791E8D9135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38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463" y="1028700"/>
            <a:ext cx="10775950" cy="788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</a:t>
            </a:r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มอจอย วี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463" y="2763838"/>
            <a:ext cx="10775950" cy="1912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คุณสุนิษฐา  จำนงค์ธรรม </a:t>
            </a:r>
            <a:endParaRPr lang="en-US" sz="390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GB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MISS SUNITTHA  CHUMNONGTHUM</a:t>
            </a:r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463" y="4773613"/>
            <a:ext cx="10775950" cy="712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0-2001-4036, 098-543-2887		</a:t>
            </a:r>
            <a:r>
              <a:rPr lang="th-TH" sz="39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-</a:t>
            </a:r>
            <a:endParaRPr lang="th-TH" sz="39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463" y="1898650"/>
            <a:ext cx="10775950" cy="79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MOREJOY V CO.,LTD</a:t>
            </a:r>
            <a:r>
              <a:rPr lang="fr-FR" sz="440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263" y="5572125"/>
            <a:ext cx="1030922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ไต้หวัน, มาเลเซีย</a:t>
            </a:r>
            <a:endParaRPr lang="en-US" sz="300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ใบอนุญาตประกอบธุรกิจนำเที่ยวเลขที่  </a:t>
            </a:r>
            <a:r>
              <a:rPr lang="en-US" sz="3000" b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14/02098 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463" y="195263"/>
            <a:ext cx="107759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สมาชิกใหม่ประจำเดือนกันยายน </a:t>
            </a:r>
            <a:r>
              <a:rPr lang="en-US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หมายเลขสไลด์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F72E032-D4C2-45E6-BBE2-7F423B52877B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403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ตัวแทนหมายเลขภาพนิ่ง 1"/>
          <p:cNvSpPr txBox="1">
            <a:spLocks/>
          </p:cNvSpPr>
          <p:nvPr/>
        </p:nvSpPr>
        <p:spPr bwMode="auto">
          <a:xfrm>
            <a:off x="9748838" y="6869113"/>
            <a:ext cx="2438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C005F1AA-7511-426D-8F42-E8B8D5110654}" type="slidenum">
              <a:rPr lang="en-US" sz="3000" b="1">
                <a:solidFill>
                  <a:srgbClr val="7F7F7F"/>
                </a:solidFill>
                <a:latin typeface="Angsana New" pitchFamily="18" charset="-34"/>
              </a:rPr>
              <a:pPr algn="r" eaLnBrk="1" hangingPunct="1"/>
              <a:t>39</a:t>
            </a:fld>
            <a:endParaRPr lang="en-US" sz="3000" b="1">
              <a:solidFill>
                <a:srgbClr val="7F7F7F"/>
              </a:solidFill>
              <a:latin typeface="Angsana New" pitchFamily="18" charset="-34"/>
            </a:endParaRP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 rotWithShape="1">
          <a:blip r:embed="rId3"/>
          <a:srcRect t="14676"/>
          <a:stretch/>
        </p:blipFill>
        <p:spPr>
          <a:xfrm>
            <a:off x="1570038" y="2763838"/>
            <a:ext cx="2016125" cy="275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สี่เหลี่ยมผืนผ้า 18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Subtitle 4"/>
          <p:cNvSpPr>
            <a:spLocks/>
          </p:cNvSpPr>
          <p:nvPr/>
        </p:nvSpPr>
        <p:spPr bwMode="auto">
          <a:xfrm>
            <a:off x="4292918" y="64405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4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1302700" y="1107157"/>
            <a:ext cx="10847735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การบรรยายพิเศษในหัวข้อ </a:t>
            </a:r>
          </a:p>
          <a:p>
            <a:pPr algn="ctr">
              <a:defRPr/>
            </a:pPr>
            <a:r>
              <a:rPr lang="th-TH" sz="4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“การส่งเสริมการท่องเที่ยวจังหวัดตรังและจังหวัดสตูล” </a:t>
            </a:r>
          </a:p>
          <a:p>
            <a:pPr algn="ctr">
              <a:defRPr/>
            </a:pPr>
            <a:r>
              <a:rPr lang="th-TH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โดย</a:t>
            </a:r>
          </a:p>
          <a:p>
            <a:pPr algn="ctr">
              <a:defRPr/>
            </a:pPr>
            <a:r>
              <a:rPr lang="th-TH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	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585871" y="3231588"/>
            <a:ext cx="613045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คุณนันทวัน  ศิริโภคพัฒน์ ผู้อำนวยการ</a:t>
            </a:r>
          </a:p>
          <a:p>
            <a:pPr>
              <a:defRPr/>
            </a:pPr>
            <a:r>
              <a:rPr lang="th-TH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การท่องเที่ยวแห่งประเทศไทย(ททท.) สำนักงานตรังและ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799062" y="5307668"/>
            <a:ext cx="6936849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คุณอาเล็น ระสุโส๊ะ นายกสมาคมส่งเสริมการท่องเที่ยวจังหวัดสตูลและรองประธานสภาการท่องเที่ยวองค์การบริหารส่วนจังหวัดสตูล</a:t>
            </a:r>
          </a:p>
        </p:txBody>
      </p:sp>
      <p:pic>
        <p:nvPicPr>
          <p:cNvPr id="1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7770"/>
          <a:stretch/>
        </p:blipFill>
        <p:spPr>
          <a:xfrm>
            <a:off x="9431349" y="2559221"/>
            <a:ext cx="2063262" cy="2748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29547-4759-46BD-9B1D-44E358F62C9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287894" cy="8925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innerShdw blurRad="393700">
              <a:schemeClr val="bg1"/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Number of Tourists for 2019 Increased/Decreased from 2018</a:t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 1 January - 20 September 2019</a:t>
            </a:r>
          </a:p>
        </p:txBody>
      </p:sp>
      <p:pic>
        <p:nvPicPr>
          <p:cNvPr id="8198" name="Picture 1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19150"/>
            <a:ext cx="1219358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D4EF1-74FB-465B-8EF1-30A7291EFCD6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5059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5C700090-EF0D-470D-A4DC-5C5C7D634504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40</a:t>
            </a:fld>
            <a:endParaRPr lang="en-US" sz="1400" b="1">
              <a:solidFill>
                <a:srgbClr val="7F7F7F"/>
              </a:solidFill>
            </a:endParaRPr>
          </a:p>
        </p:txBody>
      </p:sp>
      <p:pic>
        <p:nvPicPr>
          <p:cNvPr id="4506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63500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ตัวแทนหมายเลขภาพนิ่ง 1"/>
          <p:cNvSpPr txBox="1">
            <a:spLocks/>
          </p:cNvSpPr>
          <p:nvPr/>
        </p:nvSpPr>
        <p:spPr bwMode="auto">
          <a:xfrm>
            <a:off x="9748838" y="6869113"/>
            <a:ext cx="2438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3000" b="1">
                <a:solidFill>
                  <a:srgbClr val="7F7F7F"/>
                </a:solidFill>
                <a:latin typeface="Angsana New" pitchFamily="18" charset="-34"/>
              </a:rPr>
              <a:t>38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/>
          <a:srcRect t="16312"/>
          <a:stretch/>
        </p:blipFill>
        <p:spPr>
          <a:xfrm>
            <a:off x="2039938" y="1092200"/>
            <a:ext cx="3313112" cy="4162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342678" y="219248"/>
            <a:ext cx="1084773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	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877157" y="2331293"/>
            <a:ext cx="6898901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นันท</a:t>
            </a:r>
            <a:r>
              <a:rPr lang="th-TH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วัน  </a:t>
            </a:r>
            <a:r>
              <a:rPr lang="th-TH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ศิ</a:t>
            </a:r>
            <a:r>
              <a:rPr lang="th-TH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ริ</a:t>
            </a:r>
            <a:r>
              <a:rPr lang="th-TH" sz="3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โภคพัฒน์</a:t>
            </a:r>
            <a:endParaRPr lang="th-TH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>
              <a:defRPr/>
            </a:pPr>
            <a:r>
              <a:rPr lang="th-TH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ผู้อำนวยการ</a:t>
            </a:r>
          </a:p>
          <a:p>
            <a:pPr algn="ctr">
              <a:defRPr/>
            </a:pPr>
            <a:r>
              <a:rPr lang="th-TH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การท่องเที่ยวแห่งประเทศไทย (ททท.) สำนักงานตรัง</a:t>
            </a:r>
          </a:p>
        </p:txBody>
      </p:sp>
      <p:pic>
        <p:nvPicPr>
          <p:cNvPr id="13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D9484-328C-4393-8AB8-52A0CF6EEFD5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6083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573121F9-6098-4030-B7D6-BFE66EF14D92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41</a:t>
            </a:fld>
            <a:endParaRPr lang="en-US" sz="1400" b="1">
              <a:solidFill>
                <a:srgbClr val="7F7F7F"/>
              </a:solidFill>
            </a:endParaRPr>
          </a:p>
        </p:txBody>
      </p:sp>
      <p:pic>
        <p:nvPicPr>
          <p:cNvPr id="46084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8575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ตัวแทนหมายเลขภาพนิ่ง 1"/>
          <p:cNvSpPr txBox="1">
            <a:spLocks/>
          </p:cNvSpPr>
          <p:nvPr/>
        </p:nvSpPr>
        <p:spPr bwMode="auto">
          <a:xfrm>
            <a:off x="9748838" y="6869113"/>
            <a:ext cx="2438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3000" b="1">
                <a:solidFill>
                  <a:srgbClr val="7F7F7F"/>
                </a:solidFill>
                <a:latin typeface="Angsana New" pitchFamily="18" charset="-34"/>
              </a:rPr>
              <a:t>39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443596" y="1971253"/>
            <a:ext cx="7272808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คุณอาเล็น  ระสุโส๊ะ นายกสมาคมส่งเสริมการท่องเที่ยวจังหวัดสตูลและรองประธานสภาการท่องเที่ยวองค์การบริหารส่วนจังหวัดสตูล</a:t>
            </a:r>
          </a:p>
        </p:txBody>
      </p:sp>
      <p:pic>
        <p:nvPicPr>
          <p:cNvPr id="13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7770"/>
          <a:stretch/>
        </p:blipFill>
        <p:spPr>
          <a:xfrm>
            <a:off x="8716404" y="1145608"/>
            <a:ext cx="2721078" cy="3624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6AA330B-88E8-4598-99D4-A032ACB118EA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47107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ตัวแทนหมายเลขภาพนิ่ง 1"/>
          <p:cNvSpPr txBox="1">
            <a:spLocks/>
          </p:cNvSpPr>
          <p:nvPr/>
        </p:nvSpPr>
        <p:spPr bwMode="auto">
          <a:xfrm>
            <a:off x="9748838" y="6869113"/>
            <a:ext cx="2438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3683C026-01D7-404B-AEC0-AF4F1C5E09FB}" type="slidenum">
              <a:rPr lang="en-US" sz="3000" b="1">
                <a:solidFill>
                  <a:srgbClr val="7F7F7F"/>
                </a:solidFill>
                <a:latin typeface="Angsana New" pitchFamily="18" charset="-34"/>
              </a:rPr>
              <a:pPr algn="r" eaLnBrk="1" hangingPunct="1"/>
              <a:t>42</a:t>
            </a:fld>
            <a:endParaRPr lang="en-US" sz="3000" b="1">
              <a:solidFill>
                <a:srgbClr val="7F7F7F"/>
              </a:solidFill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Subtitle 4"/>
          <p:cNvSpPr>
            <a:spLocks/>
          </p:cNvSpPr>
          <p:nvPr/>
        </p:nvSpPr>
        <p:spPr bwMode="auto">
          <a:xfrm>
            <a:off x="4292918" y="387077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5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42678" y="1718318"/>
            <a:ext cx="10847735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นำเสนอสินค้าใหม่ทางการท่องเที่ยว </a:t>
            </a:r>
          </a:p>
          <a:p>
            <a:pPr algn="ctr">
              <a:defRPr/>
            </a:pP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5.1 แหล่งท่องเที่ยวชุมชนในเขตจังหวัดราชบุรี</a:t>
            </a:r>
          </a:p>
          <a:p>
            <a:pPr>
              <a:defRPr/>
            </a:pP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 5.2 มิรา</a:t>
            </a:r>
            <a:r>
              <a:rPr lang="th-TH" sz="54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เคิล</a:t>
            </a: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54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เลานจ์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6"/>
          </p:nvPr>
        </p:nvSpPr>
        <p:spPr>
          <a:xfrm>
            <a:off x="10775950" y="6869113"/>
            <a:ext cx="2438400" cy="385762"/>
          </a:xfrm>
        </p:spPr>
        <p:txBody>
          <a:bodyPr/>
          <a:lstStyle/>
          <a:p>
            <a:pPr>
              <a:defRPr/>
            </a:pPr>
            <a:fld id="{25A0E39E-73E3-4730-8E39-CC77606789E1}" type="slidenum">
              <a:rPr lang="en-US" sz="2000"/>
              <a:pPr>
                <a:defRPr/>
              </a:pPr>
              <a:t>43</a:t>
            </a:fld>
            <a:endParaRPr lang="en-US" sz="16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0688" y="2763838"/>
            <a:ext cx="11347450" cy="101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6000" b="1" dirty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5.1 แหล่งท่องเที่ยวชุมชนในเขตจังหวัดราชบุรี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9783763" y="6835775"/>
            <a:ext cx="2438400" cy="385763"/>
          </a:xfrm>
        </p:spPr>
        <p:txBody>
          <a:bodyPr/>
          <a:lstStyle/>
          <a:p>
            <a:pPr algn="r">
              <a:defRPr/>
            </a:pPr>
            <a:fld id="{F6446518-B371-4A16-A790-ACC9592BFD0F}" type="slidenum">
              <a:rPr lang="en-US" sz="2000"/>
              <a:pPr algn="r">
                <a:defRPr/>
              </a:pPr>
              <a:t>44</a:t>
            </a:fld>
            <a:endParaRPr lang="en-US" sz="18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06128" y="2259285"/>
            <a:ext cx="77845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9600" b="1" dirty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5.2 มิรา</a:t>
            </a:r>
            <a:r>
              <a:rPr lang="th-TH" sz="9600" b="1" dirty="0" err="1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เคิล</a:t>
            </a:r>
            <a:r>
              <a:rPr lang="th-TH" sz="9600" b="1" dirty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9600" b="1" dirty="0" err="1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เลานจ์</a:t>
            </a:r>
            <a:endParaRPr lang="th-TH" sz="9600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E23AF5F-7DDE-4EFC-B859-8942905919BE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0179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ตัวแทนหมายเลขภาพนิ่ง 1"/>
          <p:cNvSpPr txBox="1">
            <a:spLocks/>
          </p:cNvSpPr>
          <p:nvPr/>
        </p:nvSpPr>
        <p:spPr bwMode="auto">
          <a:xfrm>
            <a:off x="9748838" y="6869113"/>
            <a:ext cx="2438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D9140CAE-44B2-4631-8601-0879C474B662}" type="slidenum">
              <a:rPr lang="en-US" sz="3000" b="1">
                <a:solidFill>
                  <a:srgbClr val="7F7F7F"/>
                </a:solidFill>
                <a:latin typeface="Angsana New" pitchFamily="18" charset="-34"/>
              </a:rPr>
              <a:pPr algn="r" eaLnBrk="1" hangingPunct="1"/>
              <a:t>45</a:t>
            </a:fld>
            <a:endParaRPr lang="en-US" sz="3000" b="1">
              <a:solidFill>
                <a:srgbClr val="7F7F7F"/>
              </a:solidFill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Subtitle 4"/>
          <p:cNvSpPr>
            <a:spLocks/>
          </p:cNvSpPr>
          <p:nvPr/>
        </p:nvSpPr>
        <p:spPr bwMode="auto">
          <a:xfrm>
            <a:off x="4292918" y="387077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42678" y="1718318"/>
            <a:ext cx="108477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เรื่องอื่นๆ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66B83-2E9F-4639-AEF0-06640B34DBC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0413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สถิตินักท่องเที่ยว วันที่ 20 กันยายน 2562 ของสมาคมฯ</a:t>
            </a:r>
          </a:p>
          <a:p>
            <a:pPr algn="ctr">
              <a:defRPr/>
            </a:pPr>
            <a:r>
              <a:rPr lang="th-TH" sz="3200" b="1" spc="3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สถิตินักท่องเที่ยว 15 สัญชาติหลัก</a:t>
            </a:r>
          </a:p>
        </p:txBody>
      </p:sp>
      <p:graphicFrame>
        <p:nvGraphicFramePr>
          <p:cNvPr id="6" name="ตาราง 2"/>
          <p:cNvGraphicFramePr>
            <a:graphicFrameLocks noGrp="1"/>
          </p:cNvGraphicFramePr>
          <p:nvPr/>
        </p:nvGraphicFramePr>
        <p:xfrm>
          <a:off x="695325" y="1035050"/>
          <a:ext cx="11017250" cy="6219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499"/>
                <a:gridCol w="3290810"/>
                <a:gridCol w="1812964"/>
                <a:gridCol w="1598008"/>
                <a:gridCol w="1408220"/>
                <a:gridCol w="2153749"/>
              </a:tblGrid>
              <a:tr h="3318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No. of Tourist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228"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Jan-Dec 2018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Increase/Decrease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93228"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 CHINA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3,191,662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2,291,921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2,490,203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- 7.96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83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VIETNAM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324,387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264,989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269,312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- 1.61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 INDIA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269,331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208,530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199,551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4.50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KOREA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250,046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155,728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177,423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- 12.23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JAPAN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183,515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122,835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131,513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- 6.60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RUSSIA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134,312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83,380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92,072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- 9.44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TAIWAN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90,372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80,984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69,464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16.58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INDONESIA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104,323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70,195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76,163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- 7.84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U.K.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98,759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49,468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70,838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- 30.17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FRANCE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51,274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37,365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35,326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5.77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HONGKONG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61,267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37,251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46,796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- 20.40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GERMANY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50,926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33,496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36,403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- 7.99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UKRAINE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29,566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23,466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22,364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4.93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U.S.A.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31,158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20,798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20,161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3.16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2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SPAIN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30,604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effectLst/>
                          <a:latin typeface="Arial Black" pitchFamily="34" charset="0"/>
                        </a:rPr>
                        <a:t>20,289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22,656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- 10.45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FAC64-D76E-4861-84F1-A6F0208FF4C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6271" y="0"/>
            <a:ext cx="12206684" cy="769441"/>
          </a:xfrm>
          <a:prstGeom prst="rect">
            <a:avLst/>
          </a:prstGeom>
          <a:solidFill>
            <a:srgbClr val="3333FF"/>
          </a:solidFill>
          <a:effectLst>
            <a:innerShdw blurRad="114300">
              <a:schemeClr val="accent6">
                <a:lumMod val="40000"/>
                <a:lumOff val="60000"/>
              </a:scheme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สถิตินักท่องเที่ยวของกระทรวงการท่องเที่ยวฯและสมาคมฯ 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-15875" y="769938"/>
          <a:ext cx="12206289" cy="6484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526"/>
                <a:gridCol w="1481895"/>
                <a:gridCol w="1481895"/>
                <a:gridCol w="1118862"/>
                <a:gridCol w="1392623"/>
                <a:gridCol w="1392623"/>
                <a:gridCol w="1118862"/>
                <a:gridCol w="1410477"/>
                <a:gridCol w="1404526"/>
              </a:tblGrid>
              <a:tr h="5222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เดือน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กระทรวงการท่องเที่ยวฯ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                           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ATTA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ATTA / </a:t>
                      </a:r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กระทรวงฯ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ATTA / </a:t>
                      </a:r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กระทรวงฯ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366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+ / -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+ / -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มกราคม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3,718,504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3,544,528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4.91%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492,967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542,326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-9.10%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15.30%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13.26%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กุมภาพันธ์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3,603,654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3,566,898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1.03%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489,938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539,199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-9.14%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15.12%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13.60%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มีนาคม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3,473,088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3,497,260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-0.69%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549,587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597,718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-8.05%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17.09%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15.82%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เมษายน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3,195,006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3,092,725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3.31%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455,289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511,556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-11.00%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16.54%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14.25%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พฤษภาคม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2,726,808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2,755,059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-1.03%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382,116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482,622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-20.82%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17.52%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14.01%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มิถุนายน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3,052,287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3,025,279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0.89%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416,204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473,150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-12.04%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15.64%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13.64%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กรกฎาคม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3,327,198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3,177,088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4.72%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453,613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466,696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-2.80%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14.69%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13.63%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สิงหาคม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3,466,456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3,228,595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7.37%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444,347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419,792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5.85%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13.00%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12.82%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กันยายน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2,655,562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330,461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ตุลาคม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2,712,033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364,373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พฤศจิกายน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3,177,569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409,316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ธันวาคม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3,845,811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441,423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0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 ม.ค.-ก.ค.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26,563,001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25,887,432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2.61%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3,684,061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4,033,059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-8.65%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13.87%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4608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 ม.ค.-ธ.ค.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38,278,407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5,578,632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14.57%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F9D18-E0FD-4215-AD13-769D9F1FB82E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0413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สถิตินักท่องเที่ยวของกระทรวงการท่องเที่ยวฯและ 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TOP 15 </a:t>
            </a:r>
            <a:r>
              <a:rPr lang="th-TH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สมาคมฯ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r>
              <a:rPr lang="th-TH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ระหว่างวันที่ 1 ม.ค. - 31 ส.ค. 2562</a:t>
            </a:r>
          </a:p>
        </p:txBody>
      </p:sp>
      <p:graphicFrame>
        <p:nvGraphicFramePr>
          <p:cNvPr id="8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00978"/>
              </p:ext>
            </p:extLst>
          </p:nvPr>
        </p:nvGraphicFramePr>
        <p:xfrm>
          <a:off x="0" y="1138238"/>
          <a:ext cx="12190411" cy="6061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042"/>
                <a:gridCol w="1502678"/>
                <a:gridCol w="1538889"/>
                <a:gridCol w="1538889"/>
                <a:gridCol w="1182832"/>
                <a:gridCol w="1448366"/>
                <a:gridCol w="1448366"/>
                <a:gridCol w="1140588"/>
                <a:gridCol w="1689761"/>
              </a:tblGrid>
              <a:tr h="472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สัญชาติหลัก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กระทรวงการท่องเที่ยวฯ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                        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ATTA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ATTA / </a:t>
                      </a:r>
                      <a:r>
                        <a:rPr lang="th-TH" sz="14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กระทรวงฯ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31 ส.ค. 2562</a:t>
                      </a:r>
                    </a:p>
                  </a:txBody>
                  <a:tcPr marL="9525" marR="9525" marT="9526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31 ส.ค. 2561</a:t>
                      </a:r>
                    </a:p>
                  </a:txBody>
                  <a:tcPr marL="9525" marR="9525" marT="9526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+ / 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31 ส.ค. 2562</a:t>
                      </a:r>
                    </a:p>
                  </a:txBody>
                  <a:tcPr marL="9525" marR="9525" marT="9526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31 ส.ค. 2561</a:t>
                      </a:r>
                    </a:p>
                  </a:txBody>
                  <a:tcPr marL="9525" marR="9525" marT="9526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+ / -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2562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CHINA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7,665,901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7,727,111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-0.79%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2,133,139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2,373,971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-10.14%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27.83%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VIETNAM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751,728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733,053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2.55%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249,985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254,381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-1.73%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33.25%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INDIA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1,315,220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1,048,458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25.44%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192,585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184,045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4.64%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14.64%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KOREA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1,253,912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1,199,002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4.58%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146,516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169,332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-13.47%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11.68%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JAPAN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1,197,173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1,089,515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9.88%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112,799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122,324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-7.79%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9.42%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RUSSIA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918,618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950,585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-3.36%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79,754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88,235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-9.61%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8.68%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TAIWAN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530,374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466,431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13.71%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74,370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61,389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21.15%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14.02%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INDONESIA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 Black" pitchFamily="34" charset="0"/>
                        </a:rPr>
                        <a:t>469,935</a:t>
                      </a:r>
                      <a:endParaRPr lang="en-US" sz="14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 Black" pitchFamily="34" charset="0"/>
                        </a:rPr>
                        <a:t>423,133</a:t>
                      </a:r>
                      <a:endParaRPr lang="en-US" sz="14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effectLst/>
                          <a:latin typeface="Arial Black" pitchFamily="34" charset="0"/>
                        </a:rPr>
                        <a:t>11.06%</a:t>
                      </a:r>
                      <a:endParaRPr lang="en-US" sz="1400" b="0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63,645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68,808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-7.50%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5.21%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U.K.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661,793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654,803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1.07%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47,158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66,869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-29.48%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7.13%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FRANCE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531,005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531,112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-0.02%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36,708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34,538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6.28%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6.91%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HONGKONG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721,523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693,996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3.97%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35,058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43,649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-19.68%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4.86%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GERMANY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556,305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573,739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-3.04%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32,449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35,169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-7.73%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5.83%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UKRAINE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21,827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20,718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5.35%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U.S.A.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761,434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726,428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4.82%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19,651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19,031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3.26%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2.58%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  <a:tr h="349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SPAIN</a:t>
                      </a:r>
                    </a:p>
                  </a:txBody>
                  <a:tcPr marL="9525" marR="9525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124,827</a:t>
                      </a:r>
                    </a:p>
                  </a:txBody>
                  <a:tcPr marL="9525" marR="9525" marT="95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119,094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4.81%</a:t>
                      </a:r>
                    </a:p>
                  </a:txBody>
                  <a:tcPr marL="9525" marR="9525" marT="9526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18,054</a:t>
                      </a:r>
                    </a:p>
                  </a:txBody>
                  <a:tcPr marL="9525" marR="9525" marT="952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20,062</a:t>
                      </a:r>
                    </a:p>
                  </a:txBody>
                  <a:tcPr marL="9525" marR="9525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-10.01%</a:t>
                      </a:r>
                    </a:p>
                  </a:txBody>
                  <a:tcPr marL="9525" marR="9525" marT="9526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14.46%</a:t>
                      </a:r>
                    </a:p>
                  </a:txBody>
                  <a:tcPr marL="9525" marR="9525" marT="9526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79F97A3-29B8-4B96-85A2-8F294DFEA5A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72" indent="-365772" defTabSz="1045062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sp>
        <p:nvSpPr>
          <p:cNvPr id="12292" name="ตัวแทนเนื้อหา 3"/>
          <p:cNvSpPr>
            <a:spLocks noGrp="1"/>
          </p:cNvSpPr>
          <p:nvPr>
            <p:ph sz="quarter" idx="13"/>
          </p:nvPr>
        </p:nvSpPr>
        <p:spPr>
          <a:xfrm>
            <a:off x="1524000" y="773113"/>
            <a:ext cx="8532813" cy="3676650"/>
          </a:xfrm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12293" name="ตัวแทนหมายเลขสไลด์ 1"/>
          <p:cNvSpPr txBox="1">
            <a:spLocks/>
          </p:cNvSpPr>
          <p:nvPr/>
        </p:nvSpPr>
        <p:spPr bwMode="auto">
          <a:xfrm>
            <a:off x="5080000" y="6529388"/>
            <a:ext cx="24368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/>
            <a:fld id="{A5666B66-59FA-4A2E-B6A5-B66545C2377B}" type="slidenum">
              <a:rPr lang="en-US" sz="1400" b="1">
                <a:solidFill>
                  <a:srgbClr val="7F7F7F"/>
                </a:solidFill>
              </a:rPr>
              <a:pPr algn="ctr" eaLnBrk="1" hangingPunct="1"/>
              <a:t>8</a:t>
            </a:fld>
            <a:endParaRPr lang="en-US" sz="1400" b="1">
              <a:solidFill>
                <a:srgbClr val="7F7F7F"/>
              </a:solidFill>
            </a:endParaRPr>
          </a:p>
        </p:txBody>
      </p:sp>
      <p:pic>
        <p:nvPicPr>
          <p:cNvPr id="12294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63"/>
            <a:ext cx="12215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ตัวแทนหมายเลขภาพนิ่ง 1"/>
          <p:cNvSpPr txBox="1">
            <a:spLocks/>
          </p:cNvSpPr>
          <p:nvPr/>
        </p:nvSpPr>
        <p:spPr bwMode="auto">
          <a:xfrm>
            <a:off x="9748838" y="6869113"/>
            <a:ext cx="2438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6" tIns="52252" rIns="104506" bIns="52252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2041B70D-7B84-4C53-BA99-DD8A74473747}" type="slidenum">
              <a:rPr lang="en-US" sz="3000" b="1">
                <a:solidFill>
                  <a:srgbClr val="7F7F7F"/>
                </a:solidFill>
                <a:latin typeface="Angsana New" pitchFamily="18" charset="-34"/>
              </a:rPr>
              <a:pPr algn="r" eaLnBrk="1" hangingPunct="1"/>
              <a:t>8</a:t>
            </a:fld>
            <a:endParaRPr lang="en-US" sz="3000" b="1">
              <a:solidFill>
                <a:srgbClr val="7F7F7F"/>
              </a:solidFill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7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07983" y="435999"/>
            <a:ext cx="10847735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21200" lvl="1" indent="-91099">
              <a:defRPr/>
            </a:pP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1.2 คณะกรรมการแจ้งกิจกรรมสำคัญๆให้ที่ประชุมทราบ</a:t>
            </a:r>
          </a:p>
          <a:p>
            <a:pPr marL="521200" lvl="1" indent="-91099">
              <a:defRPr/>
            </a:pPr>
            <a:r>
              <a:rPr lang="th-TH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•</a:t>
            </a: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สมาคมฯได้ร่วมมอบเงินบริจาคช่วยเหลือผู้ประสบอุทกภัย  เป็นเงินจำนวน 200,000 บาท โดยมีท่านปลัดกระทรวงการท่องเที่ยวและกีฬาเป็นผู้รับมอบ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B60B-8762-4E39-AF9B-30E9E80224D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r="-253"/>
          <a:stretch>
            <a:fillRect/>
          </a:stretch>
        </p:blipFill>
        <p:spPr bwMode="auto">
          <a:xfrm>
            <a:off x="-3175" y="0"/>
            <a:ext cx="12293600" cy="72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13140</TotalTime>
  <Words>2404</Words>
  <Application>Microsoft Office PowerPoint</Application>
  <PresentationFormat>กำหนดเอง</PresentationFormat>
  <Paragraphs>935</Paragraphs>
  <Slides>45</Slides>
  <Notes>19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45</vt:i4>
      </vt:variant>
    </vt:vector>
  </HeadingPairs>
  <TitlesOfParts>
    <vt:vector size="58" baseType="lpstr">
      <vt:lpstr>Angsana New</vt:lpstr>
      <vt:lpstr>Arial</vt:lpstr>
      <vt:lpstr>Arial Black</vt:lpstr>
      <vt:lpstr>Calibri</vt:lpstr>
      <vt:lpstr>Calibri Light</vt:lpstr>
      <vt:lpstr>Cordia New</vt:lpstr>
      <vt:lpstr>Georgia</vt:lpstr>
      <vt:lpstr>IrisUPC</vt:lpstr>
      <vt:lpstr>JasmineUPC</vt:lpstr>
      <vt:lpstr>Tahoma</vt:lpstr>
      <vt:lpstr>Trebuchet MS</vt:lpstr>
      <vt:lpstr>Slipstream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adminatta01</dc:creator>
  <cp:lastModifiedBy>nub</cp:lastModifiedBy>
  <cp:revision>1088</cp:revision>
  <cp:lastPrinted>2018-02-02T05:07:47Z</cp:lastPrinted>
  <dcterms:created xsi:type="dcterms:W3CDTF">2013-10-02T03:03:40Z</dcterms:created>
  <dcterms:modified xsi:type="dcterms:W3CDTF">2019-09-26T02:22:53Z</dcterms:modified>
</cp:coreProperties>
</file>