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  <p:sldMasterId id="2147484101" r:id="rId2"/>
  </p:sldMasterIdLst>
  <p:notesMasterIdLst>
    <p:notesMasterId r:id="rId50"/>
  </p:notesMasterIdLst>
  <p:handoutMasterIdLst>
    <p:handoutMasterId r:id="rId51"/>
  </p:handoutMasterIdLst>
  <p:sldIdLst>
    <p:sldId id="785" r:id="rId3"/>
    <p:sldId id="786" r:id="rId4"/>
    <p:sldId id="792" r:id="rId5"/>
    <p:sldId id="793" r:id="rId6"/>
    <p:sldId id="816" r:id="rId7"/>
    <p:sldId id="869" r:id="rId8"/>
    <p:sldId id="870" r:id="rId9"/>
    <p:sldId id="791" r:id="rId10"/>
    <p:sldId id="871" r:id="rId11"/>
    <p:sldId id="872" r:id="rId12"/>
    <p:sldId id="873" r:id="rId13"/>
    <p:sldId id="874" r:id="rId14"/>
    <p:sldId id="875" r:id="rId15"/>
    <p:sldId id="876" r:id="rId16"/>
    <p:sldId id="877" r:id="rId17"/>
    <p:sldId id="787" r:id="rId18"/>
    <p:sldId id="842" r:id="rId19"/>
    <p:sldId id="844" r:id="rId20"/>
    <p:sldId id="845" r:id="rId21"/>
    <p:sldId id="846" r:id="rId22"/>
    <p:sldId id="847" r:id="rId23"/>
    <p:sldId id="848" r:id="rId24"/>
    <p:sldId id="849" r:id="rId25"/>
    <p:sldId id="850" r:id="rId26"/>
    <p:sldId id="851" r:id="rId27"/>
    <p:sldId id="852" r:id="rId28"/>
    <p:sldId id="853" r:id="rId29"/>
    <p:sldId id="854" r:id="rId30"/>
    <p:sldId id="855" r:id="rId31"/>
    <p:sldId id="856" r:id="rId32"/>
    <p:sldId id="857" r:id="rId33"/>
    <p:sldId id="858" r:id="rId34"/>
    <p:sldId id="859" r:id="rId35"/>
    <p:sldId id="860" r:id="rId36"/>
    <p:sldId id="861" r:id="rId37"/>
    <p:sldId id="862" r:id="rId38"/>
    <p:sldId id="863" r:id="rId39"/>
    <p:sldId id="864" r:id="rId40"/>
    <p:sldId id="865" r:id="rId41"/>
    <p:sldId id="866" r:id="rId42"/>
    <p:sldId id="867" r:id="rId43"/>
    <p:sldId id="868" r:id="rId44"/>
    <p:sldId id="788" r:id="rId45"/>
    <p:sldId id="789" r:id="rId46"/>
    <p:sldId id="800" r:id="rId47"/>
    <p:sldId id="801" r:id="rId48"/>
    <p:sldId id="790" r:id="rId49"/>
  </p:sldIdLst>
  <p:sldSz cx="12190413" cy="7254875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521200" indent="-91099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1043893" indent="-18369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566587" indent="-276281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2089280" indent="-368873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150509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580611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010713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440815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28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FF0066"/>
    <a:srgbClr val="FF9900"/>
    <a:srgbClr val="3333FF"/>
    <a:srgbClr val="CC6600"/>
    <a:srgbClr val="F0720A"/>
    <a:srgbClr val="996600"/>
    <a:srgbClr val="66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ลักษณะ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6" autoAdjust="0"/>
    <p:restoredTop sz="99231" autoAdjust="0"/>
  </p:normalViewPr>
  <p:slideViewPr>
    <p:cSldViewPr>
      <p:cViewPr varScale="1">
        <p:scale>
          <a:sx n="71" d="100"/>
          <a:sy n="71" d="100"/>
        </p:scale>
        <p:origin x="996" y="54"/>
      </p:cViewPr>
      <p:guideLst>
        <p:guide orient="horz" pos="22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82" cy="512140"/>
          </a:xfrm>
          <a:prstGeom prst="rect">
            <a:avLst/>
          </a:prstGeom>
        </p:spPr>
        <p:txBody>
          <a:bodyPr vert="horz" lIns="96828" tIns="48413" rIns="96828" bIns="484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922" y="0"/>
            <a:ext cx="3078482" cy="512140"/>
          </a:xfrm>
          <a:prstGeom prst="rect">
            <a:avLst/>
          </a:prstGeom>
        </p:spPr>
        <p:txBody>
          <a:bodyPr vert="horz" lIns="96828" tIns="48413" rIns="96828" bIns="484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D25819-1DE9-4A50-8232-771B0DD5882A}" type="datetimeFigureOut">
              <a:rPr lang="en-US"/>
              <a:pPr>
                <a:defRPr/>
              </a:pPr>
              <a:t>12/26/2019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0839"/>
            <a:ext cx="3078482" cy="512139"/>
          </a:xfrm>
          <a:prstGeom prst="rect">
            <a:avLst/>
          </a:prstGeom>
        </p:spPr>
        <p:txBody>
          <a:bodyPr vert="horz" lIns="96828" tIns="48413" rIns="96828" bIns="484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922" y="9720839"/>
            <a:ext cx="3078482" cy="512139"/>
          </a:xfrm>
          <a:prstGeom prst="rect">
            <a:avLst/>
          </a:prstGeom>
        </p:spPr>
        <p:txBody>
          <a:bodyPr vert="horz" lIns="96828" tIns="48413" rIns="96828" bIns="484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C85BEDC-1370-4297-9699-05904B1A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82" cy="512140"/>
          </a:xfrm>
          <a:prstGeom prst="rect">
            <a:avLst/>
          </a:prstGeom>
        </p:spPr>
        <p:txBody>
          <a:bodyPr vert="horz" lIns="99292" tIns="49648" rIns="99292" bIns="496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22" y="0"/>
            <a:ext cx="3078482" cy="512140"/>
          </a:xfrm>
          <a:prstGeom prst="rect">
            <a:avLst/>
          </a:prstGeom>
        </p:spPr>
        <p:txBody>
          <a:bodyPr vert="horz" lIns="99292" tIns="49648" rIns="99292" bIns="496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A18DBD-5C87-4929-B3C2-0A24E8CF60D1}" type="datetimeFigureOut">
              <a:rPr lang="th-TH"/>
              <a:pPr>
                <a:defRPr/>
              </a:pPr>
              <a:t>26/12/62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65175"/>
            <a:ext cx="6450013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292" tIns="49648" rIns="99292" bIns="49648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569" y="4862874"/>
            <a:ext cx="5680928" cy="4604348"/>
          </a:xfrm>
          <a:prstGeom prst="rect">
            <a:avLst/>
          </a:prstGeom>
        </p:spPr>
        <p:txBody>
          <a:bodyPr vert="horz" lIns="99292" tIns="49648" rIns="99292" bIns="4964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39"/>
            <a:ext cx="3078482" cy="512139"/>
          </a:xfrm>
          <a:prstGeom prst="rect">
            <a:avLst/>
          </a:prstGeom>
        </p:spPr>
        <p:txBody>
          <a:bodyPr vert="horz" lIns="99292" tIns="49648" rIns="99292" bIns="496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22" y="9720839"/>
            <a:ext cx="3078482" cy="512139"/>
          </a:xfrm>
          <a:prstGeom prst="rect">
            <a:avLst/>
          </a:prstGeom>
        </p:spPr>
        <p:txBody>
          <a:bodyPr vert="horz" lIns="99292" tIns="49648" rIns="99292" bIns="496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50C29DA-B957-4F39-96AC-1BED089F21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065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521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04389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566587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08928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612653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5185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715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0246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32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615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11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75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66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2805802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805" y="5344941"/>
            <a:ext cx="7515035" cy="93316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2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377F4-FFF0-45C6-A604-0DE87B9A8EC6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37566-C9D8-4F4B-A833-7835358F2C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67" y="3313557"/>
            <a:ext cx="9565889" cy="1896938"/>
          </a:xfrm>
          <a:effectLst/>
        </p:spPr>
        <p:txBody>
          <a:bodyPr>
            <a:noAutofit/>
          </a:bodyPr>
          <a:lstStyle>
            <a:lvl1pPr marL="731543" indent="-522530" algn="l"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0" y="773852"/>
            <a:ext cx="8533290" cy="36758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53770-AE25-4D7F-95D2-798BCD97F822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CE6A3-CABB-4729-886E-6A72F59687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4" y="398308"/>
            <a:ext cx="2742843" cy="55414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5" y="773854"/>
            <a:ext cx="6438212" cy="517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4BE0B-932A-43B2-B6A7-E74D2EBEFF51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D58BB-1ABE-4FDE-A90D-A9392EF0E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281" y="2253715"/>
            <a:ext cx="10361851" cy="1555096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562" y="4111096"/>
            <a:ext cx="8533289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D0B4B-54D9-43F3-A6AB-2B963B877B88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4E9B4-E990-4309-83BF-C929FB1B6B6D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0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960" y="4661931"/>
            <a:ext cx="10361851" cy="144089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2960" y="3074928"/>
            <a:ext cx="10361851" cy="158700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8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3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6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0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E4511-37E5-481A-AD9C-B5B325EACDA6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2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522" y="1692807"/>
            <a:ext cx="5384099" cy="478788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6793" y="1692807"/>
            <a:ext cx="5384099" cy="478788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250D3-FE6E-4593-BA0A-00B5954F552C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3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521" y="1623953"/>
            <a:ext cx="5386216" cy="67678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39" indent="0">
              <a:buNone/>
              <a:defRPr sz="2400" b="1"/>
            </a:lvl2pPr>
            <a:lvl3pPr marL="1110877" indent="0">
              <a:buNone/>
              <a:defRPr sz="2200" b="1"/>
            </a:lvl3pPr>
            <a:lvl4pPr marL="1666316" indent="0">
              <a:buNone/>
              <a:defRPr sz="1900" b="1"/>
            </a:lvl4pPr>
            <a:lvl5pPr marL="2221757" indent="0">
              <a:buNone/>
              <a:defRPr sz="1900" b="1"/>
            </a:lvl5pPr>
            <a:lvl6pPr marL="2777195" indent="0">
              <a:buNone/>
              <a:defRPr sz="1900" b="1"/>
            </a:lvl6pPr>
            <a:lvl7pPr marL="3332634" indent="0">
              <a:buNone/>
              <a:defRPr sz="1900" b="1"/>
            </a:lvl7pPr>
            <a:lvl8pPr marL="3888072" indent="0">
              <a:buNone/>
              <a:defRPr sz="1900" b="1"/>
            </a:lvl8pPr>
            <a:lvl9pPr marL="4443514" indent="0">
              <a:buNone/>
              <a:defRPr sz="19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521" y="2300738"/>
            <a:ext cx="5386216" cy="417995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2561" y="1623953"/>
            <a:ext cx="5388332" cy="67678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39" indent="0">
              <a:buNone/>
              <a:defRPr sz="2400" b="1"/>
            </a:lvl2pPr>
            <a:lvl3pPr marL="1110877" indent="0">
              <a:buNone/>
              <a:defRPr sz="2200" b="1"/>
            </a:lvl3pPr>
            <a:lvl4pPr marL="1666316" indent="0">
              <a:buNone/>
              <a:defRPr sz="1900" b="1"/>
            </a:lvl4pPr>
            <a:lvl5pPr marL="2221757" indent="0">
              <a:buNone/>
              <a:defRPr sz="1900" b="1"/>
            </a:lvl5pPr>
            <a:lvl6pPr marL="2777195" indent="0">
              <a:buNone/>
              <a:defRPr sz="1900" b="1"/>
            </a:lvl6pPr>
            <a:lvl7pPr marL="3332634" indent="0">
              <a:buNone/>
              <a:defRPr sz="1900" b="1"/>
            </a:lvl7pPr>
            <a:lvl8pPr marL="3888072" indent="0">
              <a:buNone/>
              <a:defRPr sz="1900" b="1"/>
            </a:lvl8pPr>
            <a:lvl9pPr marL="4443514" indent="0">
              <a:buNone/>
              <a:defRPr sz="19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2561" y="2300738"/>
            <a:ext cx="5388332" cy="417995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6B877-DD22-4F76-9740-8B908B6E5093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0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4DB1E-8E3B-452F-8047-8F900772B5ED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5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8CF57-3681-42E2-A80A-4E0DFB62A772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5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21" y="288852"/>
            <a:ext cx="4010562" cy="12292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113" y="288854"/>
            <a:ext cx="6814779" cy="619183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521" y="1518152"/>
            <a:ext cx="4010562" cy="4962537"/>
          </a:xfrm>
        </p:spPr>
        <p:txBody>
          <a:bodyPr/>
          <a:lstStyle>
            <a:lvl1pPr marL="0" indent="0">
              <a:buNone/>
              <a:defRPr sz="1700"/>
            </a:lvl1pPr>
            <a:lvl2pPr marL="555439" indent="0">
              <a:buNone/>
              <a:defRPr sz="1500"/>
            </a:lvl2pPr>
            <a:lvl3pPr marL="1110877" indent="0">
              <a:buNone/>
              <a:defRPr sz="1200"/>
            </a:lvl3pPr>
            <a:lvl4pPr marL="1666316" indent="0">
              <a:buNone/>
              <a:defRPr sz="1100"/>
            </a:lvl4pPr>
            <a:lvl5pPr marL="2221757" indent="0">
              <a:buNone/>
              <a:defRPr sz="1100"/>
            </a:lvl5pPr>
            <a:lvl6pPr marL="2777195" indent="0">
              <a:buNone/>
              <a:defRPr sz="1100"/>
            </a:lvl6pPr>
            <a:lvl7pPr marL="3332634" indent="0">
              <a:buNone/>
              <a:defRPr sz="1100"/>
            </a:lvl7pPr>
            <a:lvl8pPr marL="3888072" indent="0">
              <a:buNone/>
              <a:defRPr sz="1100"/>
            </a:lvl8pPr>
            <a:lvl9pPr marL="4443514" indent="0">
              <a:buNone/>
              <a:defRPr sz="1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73887-C342-484E-BD17-9695C5FCAF71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A8D46-E2A7-4A12-880B-632E0ADF64E6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73853"/>
            <a:ext cx="8533290" cy="3675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406" y="5078415"/>
            <a:ext cx="7314248" cy="59953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406" y="648239"/>
            <a:ext cx="7314248" cy="4352925"/>
          </a:xfrm>
        </p:spPr>
        <p:txBody>
          <a:bodyPr/>
          <a:lstStyle>
            <a:lvl1pPr marL="0" indent="0">
              <a:buNone/>
              <a:defRPr sz="3900"/>
            </a:lvl1pPr>
            <a:lvl2pPr marL="555439" indent="0">
              <a:buNone/>
              <a:defRPr sz="3400"/>
            </a:lvl2pPr>
            <a:lvl3pPr marL="1110877" indent="0">
              <a:buNone/>
              <a:defRPr sz="2900"/>
            </a:lvl3pPr>
            <a:lvl4pPr marL="1666316" indent="0">
              <a:buNone/>
              <a:defRPr sz="2400"/>
            </a:lvl4pPr>
            <a:lvl5pPr marL="2221757" indent="0">
              <a:buNone/>
              <a:defRPr sz="2400"/>
            </a:lvl5pPr>
            <a:lvl6pPr marL="2777195" indent="0">
              <a:buNone/>
              <a:defRPr sz="2400"/>
            </a:lvl6pPr>
            <a:lvl7pPr marL="3332634" indent="0">
              <a:buNone/>
              <a:defRPr sz="2400"/>
            </a:lvl7pPr>
            <a:lvl8pPr marL="3888072" indent="0">
              <a:buNone/>
              <a:defRPr sz="2400"/>
            </a:lvl8pPr>
            <a:lvl9pPr marL="4443514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406" y="5677948"/>
            <a:ext cx="7314248" cy="851440"/>
          </a:xfrm>
        </p:spPr>
        <p:txBody>
          <a:bodyPr/>
          <a:lstStyle>
            <a:lvl1pPr marL="0" indent="0">
              <a:buNone/>
              <a:defRPr sz="1700"/>
            </a:lvl1pPr>
            <a:lvl2pPr marL="555439" indent="0">
              <a:buNone/>
              <a:defRPr sz="1500"/>
            </a:lvl2pPr>
            <a:lvl3pPr marL="1110877" indent="0">
              <a:buNone/>
              <a:defRPr sz="1200"/>
            </a:lvl3pPr>
            <a:lvl4pPr marL="1666316" indent="0">
              <a:buNone/>
              <a:defRPr sz="1100"/>
            </a:lvl4pPr>
            <a:lvl5pPr marL="2221757" indent="0">
              <a:buNone/>
              <a:defRPr sz="1100"/>
            </a:lvl5pPr>
            <a:lvl6pPr marL="2777195" indent="0">
              <a:buNone/>
              <a:defRPr sz="1100"/>
            </a:lvl6pPr>
            <a:lvl7pPr marL="3332634" indent="0">
              <a:buNone/>
              <a:defRPr sz="1100"/>
            </a:lvl7pPr>
            <a:lvl8pPr marL="3888072" indent="0">
              <a:buNone/>
              <a:defRPr sz="1100"/>
            </a:lvl8pPr>
            <a:lvl9pPr marL="4443514" indent="0">
              <a:buNone/>
              <a:defRPr sz="1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3BFF7-6F3D-4629-A8B6-01C24EA76EAB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5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23666-7134-4C62-92C1-E8F7E91D6FC3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2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8049" y="290534"/>
            <a:ext cx="2742843" cy="619015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522" y="290534"/>
            <a:ext cx="8025355" cy="619015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E6645-0A32-488F-A561-91EAE62A869D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8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2805802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4" y="2298383"/>
            <a:ext cx="7954519" cy="2563586"/>
          </a:xfrm>
          <a:effectLst/>
        </p:spPr>
        <p:txBody>
          <a:bodyPr anchor="b"/>
          <a:lstStyle>
            <a:lvl1pPr algn="r">
              <a:defRPr sz="53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874151"/>
            <a:ext cx="7959622" cy="883809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225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5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0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5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0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E2640-0CFA-4040-85A7-14F035985F54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D774E-09E7-4FF9-944F-D7DE872F37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1D83B-AA9F-47FA-A900-1058D647E81E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73998-F91E-4775-8362-A8B415494F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1" y="773852"/>
            <a:ext cx="4461691" cy="3675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0" y="773853"/>
            <a:ext cx="4461691" cy="3675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2" y="773855"/>
            <a:ext cx="4461691" cy="6767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2530" indent="0">
              <a:buNone/>
              <a:defRPr sz="2200" b="1"/>
            </a:lvl2pPr>
            <a:lvl3pPr marL="1045062" indent="0">
              <a:buNone/>
              <a:defRPr sz="2100" b="1"/>
            </a:lvl3pPr>
            <a:lvl4pPr marL="1567592" indent="0">
              <a:buNone/>
              <a:defRPr sz="1800" b="1"/>
            </a:lvl4pPr>
            <a:lvl5pPr marL="2090122" indent="0">
              <a:buNone/>
              <a:defRPr sz="1800" b="1"/>
            </a:lvl5pPr>
            <a:lvl6pPr marL="2612653" indent="0">
              <a:buNone/>
              <a:defRPr sz="1800" b="1"/>
            </a:lvl6pPr>
            <a:lvl7pPr marL="3135185" indent="0">
              <a:buNone/>
              <a:defRPr sz="1800" b="1"/>
            </a:lvl7pPr>
            <a:lvl8pPr marL="3657715" indent="0">
              <a:buNone/>
              <a:defRPr sz="1800" b="1"/>
            </a:lvl8pPr>
            <a:lvl9pPr marL="418024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29" y="1481364"/>
            <a:ext cx="4461691" cy="29019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7" y="773855"/>
            <a:ext cx="4461691" cy="6767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2530" indent="0">
              <a:buNone/>
              <a:defRPr sz="2200" b="1"/>
            </a:lvl2pPr>
            <a:lvl3pPr marL="1045062" indent="0">
              <a:buNone/>
              <a:defRPr sz="2100" b="1"/>
            </a:lvl3pPr>
            <a:lvl4pPr marL="1567592" indent="0">
              <a:buNone/>
              <a:defRPr sz="1800" b="1"/>
            </a:lvl4pPr>
            <a:lvl5pPr marL="2090122" indent="0">
              <a:buNone/>
              <a:defRPr sz="1800" b="1"/>
            </a:lvl5pPr>
            <a:lvl6pPr marL="2612653" indent="0">
              <a:buNone/>
              <a:defRPr sz="1800" b="1"/>
            </a:lvl6pPr>
            <a:lvl7pPr marL="3135185" indent="0">
              <a:buNone/>
              <a:defRPr sz="1800" b="1"/>
            </a:lvl7pPr>
            <a:lvl8pPr marL="3657715" indent="0">
              <a:buNone/>
              <a:defRPr sz="1800" b="1"/>
            </a:lvl8pPr>
            <a:lvl9pPr marL="4180246" indent="0">
              <a:buNone/>
              <a:defRPr sz="1800" b="1"/>
            </a:lvl9pPr>
          </a:lstStyle>
          <a:p>
            <a:pPr marL="0" lvl="0" indent="0" algn="ctr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1479995"/>
            <a:ext cx="4461691" cy="29019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C4FC7-4956-40C5-8903-B0B333CDD02C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3212F-D0ED-49DA-A216-FD7A0609A5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9F317-AD7A-45AC-9BF3-5B6E9B74B2AB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A10C1-397E-4E04-AF48-D8E835A28D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B1D13-71B9-4C40-B133-9640585AB4BE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CD964-44C4-4CFD-B6A7-74D45C1263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1" y="2337682"/>
            <a:ext cx="4847482" cy="1331322"/>
          </a:xfrm>
          <a:effectLst/>
        </p:spPr>
        <p:txBody>
          <a:bodyPr anchor="b">
            <a:noAutofit/>
          </a:bodyPr>
          <a:lstStyle>
            <a:lvl1pPr marL="261265" indent="-261265" algn="l">
              <a:defRPr sz="32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2" y="773853"/>
            <a:ext cx="5355416" cy="5177990"/>
          </a:xfrm>
        </p:spPr>
        <p:txBody>
          <a:bodyPr anchor="ctr"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6" y="3700221"/>
            <a:ext cx="4517625" cy="2263333"/>
          </a:xfrm>
        </p:spPr>
        <p:txBody>
          <a:bodyPr/>
          <a:lstStyle>
            <a:lvl1pPr marL="0" indent="0">
              <a:buNone/>
              <a:defRPr sz="1600"/>
            </a:lvl1pPr>
            <a:lvl2pPr marL="522530" indent="0">
              <a:buNone/>
              <a:defRPr sz="1400"/>
            </a:lvl2pPr>
            <a:lvl3pPr marL="1045062" indent="0">
              <a:buNone/>
              <a:defRPr sz="1100"/>
            </a:lvl3pPr>
            <a:lvl4pPr marL="1567592" indent="0">
              <a:buNone/>
              <a:defRPr sz="1000"/>
            </a:lvl4pPr>
            <a:lvl5pPr marL="2090122" indent="0">
              <a:buNone/>
              <a:defRPr sz="1000"/>
            </a:lvl5pPr>
            <a:lvl6pPr marL="2612653" indent="0">
              <a:buNone/>
              <a:defRPr sz="1000"/>
            </a:lvl6pPr>
            <a:lvl7pPr marL="3135185" indent="0">
              <a:buNone/>
              <a:defRPr sz="1000"/>
            </a:lvl7pPr>
            <a:lvl8pPr marL="3657715" indent="0">
              <a:buNone/>
              <a:defRPr sz="1000"/>
            </a:lvl8pPr>
            <a:lvl9pPr marL="41802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6A9A9-9171-4B97-996E-97853D0FC5D4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417D-6A74-4611-A830-BA5AB1FB17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2805802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4" y="1209148"/>
            <a:ext cx="5485686" cy="3308813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22530" indent="0">
              <a:buNone/>
              <a:defRPr sz="3200"/>
            </a:lvl2pPr>
            <a:lvl3pPr marL="1045062" indent="0">
              <a:buNone/>
              <a:defRPr sz="2700"/>
            </a:lvl3pPr>
            <a:lvl4pPr marL="1567592" indent="0">
              <a:buNone/>
              <a:defRPr sz="2200"/>
            </a:lvl4pPr>
            <a:lvl5pPr marL="2090122" indent="0">
              <a:buNone/>
              <a:defRPr sz="2200"/>
            </a:lvl5pPr>
            <a:lvl6pPr marL="2612653" indent="0">
              <a:buNone/>
              <a:defRPr sz="2200"/>
            </a:lvl6pPr>
            <a:lvl7pPr marL="3135185" indent="0">
              <a:buNone/>
              <a:defRPr sz="2200"/>
            </a:lvl7pPr>
            <a:lvl8pPr marL="3657715" indent="0">
              <a:buNone/>
              <a:defRPr sz="2200"/>
            </a:lvl8pPr>
            <a:lvl9pPr marL="4180246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6" y="1068966"/>
            <a:ext cx="4924844" cy="2288195"/>
          </a:xfrm>
        </p:spPr>
        <p:txBody>
          <a:bodyPr anchor="b"/>
          <a:lstStyle>
            <a:lvl1pPr marL="209013" indent="-209013">
              <a:buFont typeface="Georgia" pitchFamily="18" charset="0"/>
              <a:buChar char="*"/>
              <a:defRPr sz="1800"/>
            </a:lvl1pPr>
            <a:lvl2pPr marL="522530" indent="0">
              <a:buNone/>
              <a:defRPr sz="1400"/>
            </a:lvl2pPr>
            <a:lvl3pPr marL="1045062" indent="0">
              <a:buNone/>
              <a:defRPr sz="1100"/>
            </a:lvl3pPr>
            <a:lvl4pPr marL="1567592" indent="0">
              <a:buNone/>
              <a:defRPr sz="1000"/>
            </a:lvl4pPr>
            <a:lvl5pPr marL="2090122" indent="0">
              <a:buNone/>
              <a:defRPr sz="1000"/>
            </a:lvl5pPr>
            <a:lvl6pPr marL="2612653" indent="0">
              <a:buNone/>
              <a:defRPr sz="1000"/>
            </a:lvl6pPr>
            <a:lvl7pPr marL="3135185" indent="0">
              <a:buNone/>
              <a:defRPr sz="1000"/>
            </a:lvl7pPr>
            <a:lvl8pPr marL="3657715" indent="0">
              <a:buNone/>
              <a:defRPr sz="1000"/>
            </a:lvl8pPr>
            <a:lvl9pPr marL="41802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739CE-7B03-45A8-8232-17909A43A8D8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381A3-A756-4BC1-900E-32A032F4DD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6" y="4722779"/>
            <a:ext cx="8510276" cy="1209146"/>
          </a:xfrm>
        </p:spPr>
        <p:txBody>
          <a:bodyPr anchor="b">
            <a:noAutofit/>
          </a:bodyPr>
          <a:lstStyle>
            <a:lvl1pPr algn="l">
              <a:defRPr sz="5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400851"/>
            <a:ext cx="12190413" cy="185402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4008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3986377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42" y="4625186"/>
            <a:ext cx="8682218" cy="1209146"/>
          </a:xfrm>
          <a:prstGeom prst="rect">
            <a:avLst/>
          </a:prstGeom>
          <a:effectLst/>
        </p:spPr>
        <p:txBody>
          <a:bodyPr vert="horz" lIns="104506" tIns="52252" rIns="104506" bIns="52252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3" y="774637"/>
            <a:ext cx="8533290" cy="3675803"/>
          </a:xfrm>
          <a:prstGeom prst="rect">
            <a:avLst/>
          </a:prstGeom>
        </p:spPr>
        <p:txBody>
          <a:bodyPr vert="horz" lIns="104506" tIns="52252" rIns="104506" bIns="522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29" y="6529391"/>
            <a:ext cx="3352364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82A6D5A-F299-4DD7-A8AE-D0F5D8189AB9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0" y="6529391"/>
            <a:ext cx="4469819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sldNum="0" hdr="0" ftr="0" dt="0"/>
  <p:txStyles>
    <p:titleStyle>
      <a:lvl1pPr marL="365772" indent="-365772" algn="r" defTabSz="104506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3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1265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7037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0555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4074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849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2012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688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1265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7524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30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06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59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12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653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185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5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0246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521" y="290531"/>
            <a:ext cx="10971372" cy="1209146"/>
          </a:xfrm>
          <a:prstGeom prst="rect">
            <a:avLst/>
          </a:prstGeom>
        </p:spPr>
        <p:txBody>
          <a:bodyPr vert="horz" lIns="111088" tIns="55542" rIns="111088" bIns="55542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521" y="1692807"/>
            <a:ext cx="10971372" cy="4787882"/>
          </a:xfrm>
          <a:prstGeom prst="rect">
            <a:avLst/>
          </a:prstGeom>
        </p:spPr>
        <p:txBody>
          <a:bodyPr vert="horz" lIns="111088" tIns="55542" rIns="111088" bIns="55542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521" y="6724197"/>
            <a:ext cx="2844430" cy="386255"/>
          </a:xfrm>
          <a:prstGeom prst="rect">
            <a:avLst/>
          </a:prstGeom>
        </p:spPr>
        <p:txBody>
          <a:bodyPr vert="horz" lIns="111088" tIns="55542" rIns="111088" bIns="5554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BD444E-E092-49A1-9361-C96178E1E18A}" type="datetime1">
              <a:rPr lang="en-US" smtClean="0"/>
              <a:t>12/26/2019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058" y="6724197"/>
            <a:ext cx="3860297" cy="386255"/>
          </a:xfrm>
          <a:prstGeom prst="rect">
            <a:avLst/>
          </a:prstGeom>
        </p:spPr>
        <p:txBody>
          <a:bodyPr vert="horz" lIns="111088" tIns="55542" rIns="111088" bIns="5554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6463" y="6724197"/>
            <a:ext cx="2844430" cy="386255"/>
          </a:xfrm>
          <a:prstGeom prst="rect">
            <a:avLst/>
          </a:prstGeom>
        </p:spPr>
        <p:txBody>
          <a:bodyPr vert="horz" lIns="111088" tIns="55542" rIns="111088" bIns="5554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1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sldNum="0" hdr="0" ftr="0" dt="0"/>
  <p:txStyles>
    <p:titleStyle>
      <a:lvl1pPr algn="ctr" defTabSz="111087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80" indent="-416580" algn="l" defTabSz="111087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588" indent="-347149" algn="l" defTabSz="111087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597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37" indent="-277720" algn="l" defTabSz="11108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475" indent="-277720" algn="l" defTabSz="111087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915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354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793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1232" indent="-277720" algn="l" defTabSz="1110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39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877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316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57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195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634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072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514" algn="l" defTabSz="11108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6"/>
          <a:stretch/>
        </p:blipFill>
        <p:spPr>
          <a:xfrm>
            <a:off x="9450058" y="0"/>
            <a:ext cx="4248472" cy="7255991"/>
          </a:xfrm>
          <a:prstGeom prst="rect">
            <a:avLst/>
          </a:prstGeom>
        </p:spPr>
      </p:pic>
      <p:sp>
        <p:nvSpPr>
          <p:cNvPr id="6" name="ตัวแทนหมายเลขภาพนิ่ง 1"/>
          <p:cNvSpPr>
            <a:spLocks noGrp="1"/>
          </p:cNvSpPr>
          <p:nvPr/>
        </p:nvSpPr>
        <p:spPr>
          <a:xfrm>
            <a:off x="9703048" y="6850067"/>
            <a:ext cx="2438083" cy="386255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45967008-16A9-46ED-BFEF-1CC935B0978F}" type="slidenum">
              <a:rPr lang="en-US" sz="3000">
                <a:latin typeface="JasmineUPC" panose="02020603050405020304" pitchFamily="18" charset="-34"/>
                <a:cs typeface="JasmineUPC" panose="02020603050405020304" pitchFamily="18" charset="-34"/>
              </a:rPr>
              <a:pPr algn="r">
                <a:defRPr/>
              </a:pPr>
              <a:t>1</a:t>
            </a:fld>
            <a:endParaRPr lang="en-US" sz="3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7" name="Picture 3" descr="C:\Users\adminatta01\Pictures\กรอบ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2" t="50000" r="35884"/>
          <a:stretch/>
        </p:blipFill>
        <p:spPr bwMode="auto">
          <a:xfrm>
            <a:off x="11589643" y="5810344"/>
            <a:ext cx="120100" cy="13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TTA\Picture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19" y="74259"/>
            <a:ext cx="3508263" cy="4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6"/>
          <a:stretch/>
        </p:blipFill>
        <p:spPr>
          <a:xfrm flipH="1">
            <a:off x="-1459549" y="0"/>
            <a:ext cx="4122281" cy="7255991"/>
          </a:xfrm>
          <a:prstGeom prst="rect">
            <a:avLst/>
          </a:prstGeom>
        </p:spPr>
      </p:pic>
      <p:sp>
        <p:nvSpPr>
          <p:cNvPr id="10" name="Subtitle 4"/>
          <p:cNvSpPr>
            <a:spLocks/>
          </p:cNvSpPr>
          <p:nvPr/>
        </p:nvSpPr>
        <p:spPr bwMode="auto">
          <a:xfrm>
            <a:off x="1069233" y="4516384"/>
            <a:ext cx="10100515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1" name="Subtitle 4"/>
          <p:cNvSpPr>
            <a:spLocks/>
          </p:cNvSpPr>
          <p:nvPr/>
        </p:nvSpPr>
        <p:spPr bwMode="auto">
          <a:xfrm>
            <a:off x="1149304" y="4373460"/>
            <a:ext cx="9721080" cy="9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ประชุมสมาชิกประจำเดือน  </a:t>
            </a:r>
            <a:r>
              <a:rPr lang="th-TH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ธันวาคม  </a:t>
            </a:r>
            <a:r>
              <a:rPr lang="th-TH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2562</a:t>
            </a:r>
          </a:p>
        </p:txBody>
      </p:sp>
      <p:sp>
        <p:nvSpPr>
          <p:cNvPr id="12" name="Subtitle 4"/>
          <p:cNvSpPr>
            <a:spLocks/>
          </p:cNvSpPr>
          <p:nvPr/>
        </p:nvSpPr>
        <p:spPr bwMode="auto">
          <a:xfrm>
            <a:off x="1908425" y="5215738"/>
            <a:ext cx="832558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สมัยที่  38  ครั้งที่ </a:t>
            </a:r>
            <a:r>
              <a:rPr lang="th-TH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10</a:t>
            </a:r>
            <a:endParaRPr lang="th-TH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88802" y="6529582"/>
            <a:ext cx="10233199" cy="6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ณ ห้องแก</a:t>
            </a:r>
            <a:r>
              <a:rPr lang="th-TH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รนด์</a:t>
            </a: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บอล</a:t>
            </a:r>
            <a:r>
              <a:rPr lang="th-TH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รูม</a:t>
            </a: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โรง</a:t>
            </a:r>
            <a:r>
              <a:rPr lang="th-TH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แรมดิ</a:t>
            </a: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เอม</a:t>
            </a:r>
            <a:r>
              <a:rPr lang="th-TH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เมอรัลด์</a:t>
            </a: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ถนนรัชดาภิเษก กรุงเทพฯ </a:t>
            </a:r>
          </a:p>
        </p:txBody>
      </p:sp>
      <p:sp>
        <p:nvSpPr>
          <p:cNvPr id="14" name="Subtitle 4"/>
          <p:cNvSpPr>
            <a:spLocks/>
          </p:cNvSpPr>
          <p:nvPr/>
        </p:nvSpPr>
        <p:spPr bwMode="auto">
          <a:xfrm>
            <a:off x="1437336" y="5882352"/>
            <a:ext cx="9217024" cy="201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วันพฤหัสบดีที่  26  ธันวาคม  2562    เวลา  10.00 – 12.00 น.</a:t>
            </a:r>
            <a:endParaRPr lang="fr-CA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10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6" y="2963304"/>
            <a:ext cx="10415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1.คุณ</a:t>
            </a:r>
            <a:r>
              <a:rPr lang="th-TH" sz="60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สุร</a:t>
            </a:r>
            <a:r>
              <a:rPr lang="th-TH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วัช รายงานเรื่อง </a:t>
            </a:r>
            <a:r>
              <a:rPr lang="en-US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Taiwan </a:t>
            </a:r>
            <a:r>
              <a:rPr lang="en-US" sz="6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Night</a:t>
            </a:r>
          </a:p>
          <a:p>
            <a:endParaRPr lang="en-US" sz="6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3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11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6793" y="1830169"/>
            <a:ext cx="1041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5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2.</a:t>
            </a:r>
            <a:r>
              <a:rPr lang="th-TH" sz="5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คุณพรสวัสดิ์ เข้าร่วมประชุมประชาพิจารณ์ร่างมาตรฐานการท่องเที่ยวและบริการที่เป็นมิตรต่อนักท่องเที่ยว</a:t>
            </a:r>
            <a:r>
              <a:rPr lang="th-TH" sz="5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มุสลิม</a:t>
            </a:r>
            <a:endParaRPr lang="th-TH" sz="5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3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12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6793" y="945022"/>
            <a:ext cx="104156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9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3.คุณปรีชา รายงานสรุปผลการจัด</a:t>
            </a:r>
            <a:r>
              <a:rPr lang="th-TH" sz="48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งานแฟ</a:t>
            </a:r>
            <a:r>
              <a:rPr lang="th-TH" sz="4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มท</a:t>
            </a:r>
            <a:r>
              <a:rPr lang="th-TH" sz="48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ริป</a:t>
            </a:r>
            <a:r>
              <a:rPr lang="th-TH" sz="4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และพบปะผู้ประกอบการอินเดีย</a:t>
            </a:r>
          </a:p>
        </p:txBody>
      </p:sp>
    </p:spTree>
    <p:extLst>
      <p:ext uri="{BB962C8B-B14F-4D97-AF65-F5344CB8AC3E}">
        <p14:creationId xmlns:p14="http://schemas.microsoft.com/office/powerpoint/2010/main" val="36733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13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6" y="1437962"/>
            <a:ext cx="104156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4.คุณวีระ </a:t>
            </a:r>
            <a:r>
              <a:rPr lang="th-TH" sz="4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</a:t>
            </a:r>
            <a:r>
              <a:rPr lang="th-TH" sz="4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ผล</a:t>
            </a:r>
            <a:r>
              <a:rPr lang="th-TH" sz="4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ประชุม </a:t>
            </a:r>
            <a:r>
              <a:rPr lang="en-US" sz="4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Asean</a:t>
            </a:r>
            <a:r>
              <a:rPr lang="en-US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B - Sustainability 2019 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ณ โรงแรม </a:t>
            </a:r>
            <a:r>
              <a:rPr lang="en-US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The </a:t>
            </a:r>
            <a:r>
              <a:rPr lang="en-US" sz="4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Zign</a:t>
            </a:r>
            <a:r>
              <a:rPr lang="en-US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Hotel 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พัทยา จ.ชลบุรี โดยได้รับการสนับสนุนจาก </a:t>
            </a:r>
            <a:r>
              <a:rPr lang="th-TH" sz="4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ททท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. ที</a:t>
            </a:r>
            <a:r>
              <a:rPr lang="th-TH" sz="4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เส็บ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และทาง </a:t>
            </a:r>
            <a:r>
              <a:rPr lang="en-US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ATTA 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ได้มีส่วนร่วมจัดนำคณะสมาชิกเป็น </a:t>
            </a:r>
            <a:r>
              <a:rPr lang="en-US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Buyers 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Sellers 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เข้าร่วมพบปะผู้ประกอบการนำเที่ยวจากกลุ่มประเทศ</a:t>
            </a:r>
            <a:r>
              <a:rPr lang="th-TH" sz="4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อาเซี่ยน</a:t>
            </a:r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ที่เข้าร่วมงานรวมกว่า 150 ราย พร้อมพาสำรวจแหล่งท่องเที่ยวพื้นที่พัทยา จ.ชลบุรีด้วย</a:t>
            </a:r>
          </a:p>
          <a:p>
            <a:endParaRPr lang="th-TH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9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14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863" y="1644205"/>
            <a:ext cx="104156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5. ดร.สุมาลี แจ้งให้ทราบเรื่องโครงการจัดกิจกรรมถนนคนเดินทั่วประเทศ ภายใต้ชื่องานว่า "เดิน กิน ชิม เที่ยว ถนนคนเดิน ระดับจังหวัด” ซึ่งจัดให้มี 1 แห่งต่อ 1 จังหวัด โดยมีพิธีเปิด ณ ถนนสีลม ไปเมื่อวันอาทิตย์ที่ 22 ธันวาคม 2562 ที่ผ่านมา โซนพื้นที่กรุงเทพ จะมีถนน</a:t>
            </a:r>
            <a:r>
              <a:rPr lang="th-TH" sz="36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เยาวราช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ทุกวันศุกร์-อาทิตย์ เวลา 19.00-24.00 น. และถนนสีลม ทุกวันอาทิตย์ที่ 3 ของเดือน ตั้งแต่เวลา 12.00-22.00 น. และถนนข้าวสาร ทุกวันจันทร์ เวลา 17.00 น. โดยตลอดทั้งปี 2563 จึงขอเชิญชวนนักท่องเที่ยวเข้าร่วม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  <a:endParaRPr lang="th-TH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9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15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1185" y="625653"/>
            <a:ext cx="1041568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6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. การ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ท่องเที่ยวแห่งประเทศไทย เตรียมส่งความสุข จัดงาน "</a:t>
            </a:r>
            <a:r>
              <a:rPr lang="en-US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Amazing Thailand Countdown 2020" </a:t>
            </a:r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จึง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ขอเชิญชวนนักท่องเที่ยวทั้งชาวไทยและชาวต่างชาติร่วมเฉลิมฉลองเทศกาลแห่งความสุขในวันขึ้นปีใหม่ 2563 ที่จะถึงนี้ ซึ่งปีนี้ </a:t>
            </a:r>
            <a:r>
              <a:rPr lang="th-TH" sz="40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ททท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.ได้กำหนดจัดงานใน 6 พื้นที่เมืองรองตามภูมิภาคต่างๆ ได้แก่ </a:t>
            </a:r>
            <a:endParaRPr lang="th-TH" sz="40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จ.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สุโขทัย จ.ลพบุรี จ.ราชบุรี จ.สระแก้ว จ.กาฬสินธุ์ จ.พัทลุง และ ที่ไอคอนสยาม สำหรับในกรุงเทพมหานคร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1669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16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40657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Subtitle 4"/>
          <p:cNvSpPr>
            <a:spLocks/>
          </p:cNvSpPr>
          <p:nvPr/>
        </p:nvSpPr>
        <p:spPr bwMode="auto">
          <a:xfrm>
            <a:off x="4292918" y="243061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2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343872" y="1644205"/>
            <a:ext cx="108477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รับรองรายงานการประชุมสมาชิกประจำเดือน พฤศจิกายน 2562 สมัยที่ 38  ครั้งที่  9</a:t>
            </a:r>
          </a:p>
          <a:p>
            <a:pPr lvl="1" algn="ctr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ในวันพฤหัสบดีที่  28 พฤศจิกายน 2562 เวลา 10.00 – 12.00 น. ณ ห้อง </a:t>
            </a:r>
            <a:r>
              <a:rPr lang="en-US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MSC Hall </a:t>
            </a: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โรงแรมรามาดา พลาซ่า แม่น้ำ ริ</a:t>
            </a:r>
            <a:r>
              <a:rPr lang="th-TH" sz="54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เวอร์</a:t>
            </a: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ไซด์ กรุงเทพฯ ถนนเจริญ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กรุง จำนวน </a:t>
            </a:r>
            <a:r>
              <a:rPr lang="en-US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9 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หน้า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26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</a:t>
            </a: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4157331" y="617299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</a:t>
            </a:r>
            <a:endParaRPr lang="fr-CA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678" y="2043261"/>
            <a:ext cx="10847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รายงานสถานภาพสมาชิก </a:t>
            </a:r>
            <a:endParaRPr lang="en-US" sz="8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11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18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68232" y="1039530"/>
            <a:ext cx="1368932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สมาชิก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14252" y="1047926"/>
            <a:ext cx="12631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95182" y="1049607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37533" y="1597081"/>
            <a:ext cx="120702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02615" y="2189897"/>
            <a:ext cx="1958837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กิตติมศักดิ์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63457" y="2814623"/>
            <a:ext cx="89764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รวม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895182" y="2198295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895182" y="1605477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709824" y="987469"/>
            <a:ext cx="163385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1,196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419004" y="1597081"/>
            <a:ext cx="95054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448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877236" y="2198295"/>
            <a:ext cx="466442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042072" y="2823021"/>
            <a:ext cx="130160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u="sng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1,649</a:t>
            </a:r>
            <a:endParaRPr lang="th-TH" sz="3900" b="1" u="sng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899414" y="2814623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383238" y="3655987"/>
            <a:ext cx="580717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 dirty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ณ </a:t>
            </a:r>
            <a:r>
              <a:rPr lang="th-TH" sz="4400" b="1" dirty="0" smtClean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 วันที่ 25 ธันวาคม 2562</a:t>
            </a:r>
            <a:endParaRPr lang="th-TH" sz="4400" b="1" dirty="0">
              <a:solidFill>
                <a:srgbClr val="000099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006974" y="297249"/>
            <a:ext cx="8183438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900" b="1" dirty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รายงานสถานะสมาชิกภาพของสมาคม</a:t>
            </a:r>
            <a:r>
              <a:rPr lang="th-TH" sz="4900" b="1" dirty="0" smtClean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ฯ    </a:t>
            </a:r>
            <a:endParaRPr lang="th-TH" sz="4900" b="1" dirty="0">
              <a:solidFill>
                <a:srgbClr val="000099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68627" y="4561391"/>
            <a:ext cx="7492403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ในกรุงเทพมหานคร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226423" y="5506652"/>
            <a:ext cx="12631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0584073" y="5506652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226424" y="6117943"/>
            <a:ext cx="120702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84073" y="6114584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9165277" y="5506652"/>
            <a:ext cx="101029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966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9249113" y="6130477"/>
            <a:ext cx="95054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246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170" name="Picture 2" descr="C:\Users\A T T A\Desktop\1377075438-MapTHprovi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44699"/>
            <a:ext cx="4578077" cy="68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สี่เหลี่ยมผืนผ้า 32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14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6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6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16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2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2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68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84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19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07869" y="306864"/>
            <a:ext cx="5991993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ในภาคเหนือ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97304" y="1203209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20038" y="125359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97303" y="1962284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920038" y="1962284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968428" y="1261987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34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629740" y="1974040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12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05431" y="3193239"/>
            <a:ext cx="8994431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ในภาคตะวันออกเฉียงเหนือ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29186" y="4462042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54565" y="4462042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37652" y="5214400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54565" y="5180812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851534" y="4462042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787783" y="5207683"/>
            <a:ext cx="498502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2" name="Picture 2" descr="C:\Users\A T T A\Desktop\nor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1" y="27037"/>
            <a:ext cx="3280939" cy="37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 T T A\Desktop\อีสาน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16" y="3843461"/>
            <a:ext cx="3738434" cy="34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สี่เหลี่ยมผืนผ้า 2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91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4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4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2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2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7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40657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377588" y="1530599"/>
            <a:ext cx="10847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1.1 เรื่องที่ประธานแจ้งให้ที่ประชุมทราบ </a:t>
            </a:r>
          </a:p>
          <a:p>
            <a:pPr lvl="1"/>
            <a:r>
              <a:rPr lang="th-TH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•</a:t>
            </a: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สถิตินักท่องเที่ยวของสมาคมฯ </a:t>
            </a:r>
            <a:endParaRPr lang="en-US" sz="5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  <a:p>
            <a:pPr lvl="1"/>
            <a:r>
              <a:rPr lang="en-US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ณ </a:t>
            </a:r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วันที่ 20  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ธันวาคม 2562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41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28735" y="267105"/>
            <a:ext cx="6897690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ในภาคตะวันออก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3670" y="1275217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394975" y="1323918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43669" y="2034291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394975" y="2034291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516356" y="1332315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53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171329" y="2044369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54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22485" y="3579473"/>
            <a:ext cx="8973578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ในภาคกลาง (ไม่รวม กทม.)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55841" y="4947625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07145" y="4996326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55840" y="5706700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07145" y="570670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156316" y="5006403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85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832174" y="5718456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39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2" name="Picture 2" descr="C:\Users\A T T 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738602"/>
            <a:ext cx="2635756" cy="24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 T T A\Desktop\centr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30" y="3814271"/>
            <a:ext cx="2758420" cy="34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สี่เหลี่ยมผืนผ้า 2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4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4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95962" y="405032"/>
            <a:ext cx="5440560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ในภาคใต้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1287" y="1396579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2592" y="1445281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1287" y="2155654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722592" y="2155654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780540" y="1453678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51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449725" y="2165731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65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73855" y="3790540"/>
            <a:ext cx="6650827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ในภาคตะวันตก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144596" y="4801520"/>
            <a:ext cx="142287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44596" y="5711738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78157" y="4801520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678157" y="5711738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28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692962" y="480152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692962" y="5718456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pic>
        <p:nvPicPr>
          <p:cNvPr id="22" name="Picture 2" descr="C:\Users\A T T A\Desktop\map_sou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06" y="97925"/>
            <a:ext cx="2832372" cy="33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 T T A\Desktop\map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57" y="3860716"/>
            <a:ext cx="2438697" cy="33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สี่เหลี่ยมผืนผ้า 2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84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6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8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4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22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3.2</a:t>
            </a:r>
            <a:endParaRPr lang="fr-CA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678" y="2259285"/>
            <a:ext cx="10847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รับ</a:t>
            </a: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สมาชิก</a:t>
            </a:r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ใหม่</a:t>
            </a:r>
          </a:p>
          <a:p>
            <a:pPr algn="ctr"/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ประจำเดือน </a:t>
            </a: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ธันวาคม 2562  </a:t>
            </a:r>
            <a:endParaRPr lang="th-TH" sz="72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( 19 </a:t>
            </a: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บริษัท ) </a:t>
            </a:r>
            <a:endParaRPr lang="en-US" sz="72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4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23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6734" y="1173878"/>
            <a:ext cx="10343679" cy="9431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54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สมาชิกใหม่ประจำเดือน ธันวาคม </a:t>
            </a:r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2562</a:t>
            </a:r>
            <a:endParaRPr lang="th-TH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71638" y="2678593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22942" y="2727294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71638" y="3437667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22942" y="3437667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43278" y="2678593"/>
            <a:ext cx="1008112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11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53315" y="3452783"/>
            <a:ext cx="498502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77988" y="4389870"/>
            <a:ext cx="984211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รวม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329293" y="438987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959302" y="4419525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19</a:t>
            </a:r>
            <a:endParaRPr lang="th-TH" sz="44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4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ไท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ยี่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ทราเวล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ทนง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แซ่เจ้า  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TANONG  SAEJAO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0-2117-3947 ต่อ 14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0-2117-3948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TAI YI TRAVEL 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CO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 เอเชีย  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11/10105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4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</a:t>
            </a:r>
            <a:r>
              <a:rPr lang="th-TH" sz="4400" dirty="0" err="1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ชิล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แลกซ์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ทราเวล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เสาวณีย์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เพียรพินิจ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RAVINAN  NILKAMHAENG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085-046-5359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CHILLAX TRAVEL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จีน, ไต้หวัน, มาเลเซีย, ยุโรป 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14/03023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5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3.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</a:t>
            </a:r>
            <a:r>
              <a:rPr lang="th-TH" sz="4400" dirty="0" err="1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บิ๊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กบลู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ไดวิ่ง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อิมพอร์ตเอ็ก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พอร์ต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คุณพรรณวิมล  คงทอง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PHANWIMON  KHONGTHONG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077-456-772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077-456-772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BIG BLUE DIVING IMPORT EXPORT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34/01392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70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4.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ลา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ลิท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แมนดัพ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ทราเวล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(ไทยแลนด์)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คุณผู้ไทย  กำเนิด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สินธุ์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POOTHAI  GUMNERDSINT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0-2255-5988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0-2255-5088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LALIT MANDAP TRAVEL (THAILAND) CO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เนปาล, อินเดีย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11/08945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775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มูฟ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เวิลด์ ทัวร์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ณัฐธยาน์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มงคลอภิไพศาล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NATTHAYA  MONGKOLAPIPAISAL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092-661-9369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MOVEWORLD TOUR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สเปน, ลาตินอเมริกา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14/03053 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53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ไทย โอ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เรนทัล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ฮอ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ลิ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เดย์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ปาณิสรา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ยอดมณี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GB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MISS PANISARA  YODMANEE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062-242-3534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   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THAI ORIENTAL HOLIDAY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จีน, ฮ่องกง, ไต้หวัน, สิงคโปร์, อินเดีย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34/01383 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6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0413" cy="9848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4826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INTERNATIONAL  TOURISTS   ARRIVING   IN  THAILAND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TOURISTS RECEIVED BY ATTA'S MEMBERS AT SUVARNABHUMI AIRPORT AND DON MUANG AIRPORT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AS OF 20 December 2019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62894"/>
              </p:ext>
            </p:extLst>
          </p:nvPr>
        </p:nvGraphicFramePr>
        <p:xfrm>
          <a:off x="-1" y="984884"/>
          <a:ext cx="12190412" cy="6220455"/>
        </p:xfrm>
        <a:graphic>
          <a:graphicData uri="http://schemas.openxmlformats.org/drawingml/2006/table">
            <a:tbl>
              <a:tblPr/>
              <a:tblGrid>
                <a:gridCol w="997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44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044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724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8849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2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YEAR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2553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2554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2555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2556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2557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2558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2559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2560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2561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2562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MONTH 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2010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2011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2012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2013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2014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2015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2016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2017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2018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2019</a:t>
                      </a:r>
                    </a:p>
                  </a:txBody>
                  <a:tcPr marL="6660" marR="6660" marT="6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JANUARY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252,234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243,926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261,441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388,888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293,980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415,440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490,545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433,996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542,326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492,967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FEBRUARY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269,742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288,211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270,648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423,062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262,987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463,180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518,335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472,562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539,199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489,938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MARCH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223,294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295,615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311,307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437,159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261,357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480,133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586,899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530,734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597,718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549,587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APRIL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120,288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241,121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266,227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375,404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195,787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474,820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540,419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450,529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511,556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455,289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MAY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  69,107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216,257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254,437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333,463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172,150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463,701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511,975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480,424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482,622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382,116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JUNE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  76,040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219,985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243,168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335,643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114,819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436,775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461,595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468,503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473,150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416,204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JULY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134,850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264,306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284,360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334,762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182,126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485,039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517,494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528,986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466,696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453,613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AUGUST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148,234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261,531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304,929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354,698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270,191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456,995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495,556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538,997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419,792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444,347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SEPTEMBER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141,510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230,280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268,916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339,418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273,980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300,031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357,256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440,591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330,461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391,619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OCTOBER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164,480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218,501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295,982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284,939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350,926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340,803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252,903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451,100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364,373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408,759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NOVEMBER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212,956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132,977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404,163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372,215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436,598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450,218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 Black" pitchFamily="34" charset="0"/>
                        </a:rPr>
                        <a:t>             307,646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 534,432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       409,316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 Black" pitchFamily="34" charset="0"/>
                        </a:rPr>
                        <a:t>     450,945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DECEMBER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216,159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190,622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368,305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303,045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426,666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451,557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337,221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489,361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441,423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   289,964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32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ordia New"/>
                        </a:rPr>
                        <a:t> TOTAL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2,028,894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2,803,332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3,533,883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4,282,696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3,241,567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5,218,692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5,377,844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5,820,215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5,578,632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 5,225,348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7.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รภัส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 789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คุณรภัส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สา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เขม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จิรันตากร 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RAPHATSA  KAMJERUNTAKORN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096-879-9465, 090-246-4153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0-2914-2349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RAPHATSA 789 CO.,LTD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	   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RAPHATSA ON TOUR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11/08228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04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ซีอี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เกิ้ล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ทัวร์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พิมพวรรณ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โมฬี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PIMPAWAN  MOLEE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075-612-248,  084-154-5455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   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SEAEAGLETOUR CO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ยุโรป, เอเชีย, ไทย 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34/01172 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19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9.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เพอร์เฟคท์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ฮอ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ลิ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เดย์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ทราเวล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กรุ๊ป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คุณชวลิต  โรจนธีรศักดิ์</a:t>
            </a:r>
            <a:endParaRPr lang="en-US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CHAOWARIT  ROJJANATEERASAK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0-2106-2489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   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PERFECT HOLIDAY TRAVEL GROUP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จีน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14/03121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0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33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10.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เอเชี่ยน รูท ทัวร์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ชาดา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อรี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ยาสกุล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(MRS. RACHADA  AREEYASAKUL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082-636-4228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0-2120-7648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ASIAN ROOTS TOUR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อินเดีย, สหรัฐอาหรับเอ</a:t>
            </a:r>
            <a:r>
              <a:rPr lang="th-TH" sz="3000" dirty="0" err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มิเรตส์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14/02510  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4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11.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ซียาโกไทย ทัวร์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แอนด์ทรา</a:t>
            </a:r>
            <a:r>
              <a:rPr lang="th-TH" sz="4400" dirty="0" err="1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เวล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  <a:endParaRPr lang="th-TH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คุณสุ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ภัทร์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ธาดาสีห์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SUPHAT  TADASEE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087-529-0546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SEEYAGO THAI TOUR &amp; TRAVEL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อินเดีย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14/02610    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58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12.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เต๋า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ฮอสพิทัลลิตี้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26919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อารยา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วิ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สุนี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MRS. ARAYA  VISUNEE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63352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089-814-5532,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077-456-791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TAO HOSPITALITY CO.,LTD.     (THALASSA  HOTEL)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84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13.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บลู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เต่า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26919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อารยา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วิ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สุนี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MRS. ARAYA  VISUNEE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63352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092-678-9925, 089-814-5532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BLUE TAO CO.,LTD.     (BLUE TAO BEACH HOTEL)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39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14.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เทวา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เอสเตท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26919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คุณประ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วิทย์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ชินประเสริฐ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PRAVIT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GB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CHINPRASERT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55629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076-336-888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076-336-899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DEVA ESTATE CO.,LTD.     (U ZENMAYA)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95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0670" y="1109944"/>
            <a:ext cx="10919742" cy="7585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2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15.</a:t>
            </a:r>
            <a:r>
              <a:rPr lang="th-TH" sz="42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2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แผ่นดิน</a:t>
            </a:r>
            <a:r>
              <a:rPr lang="th-TH" sz="42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ทอง </a:t>
            </a:r>
            <a:r>
              <a:rPr lang="th-TH" sz="42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พร็อพเพอร์ตี้</a:t>
            </a:r>
            <a:r>
              <a:rPr lang="th-TH" sz="42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ดี</a:t>
            </a:r>
            <a:r>
              <a:rPr lang="th-TH" sz="42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เวลล</a:t>
            </a:r>
            <a:r>
              <a:rPr lang="th-TH" sz="42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อป</a:t>
            </a:r>
            <a:r>
              <a:rPr lang="th-TH" sz="42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เม้นท์</a:t>
            </a:r>
            <a:r>
              <a:rPr lang="th-TH" sz="42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(มหาชน)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44294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คุณปิยลักษณ์  เพ็ญ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คุณา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พร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MRS. PI</a:t>
            </a:r>
            <a:r>
              <a:rPr lang="en-GB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YALAK  PENKUNAPORN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ผู้จัดการทั่วไป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435360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0-2033-0888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0-2033-0889 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1945003"/>
            <a:ext cx="10847733" cy="14664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GOLDEN LAND PROPERTY DEVELOPMENT PUBLIC CO.,LTD.  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MODENA BY FRASER BANGKOK HOTEL RESIDENCES)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00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16.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ซิโน พอร์ท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26919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ศรัณฐ์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หวั่ง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หลี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SARAN  WANG</a:t>
            </a:r>
            <a:r>
              <a:rPr lang="en-GB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LEE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63352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0-2409-2146,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091-565-6541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fr-FR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SINO PORT CO.,LTD.     (LHONG1919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	     สถานที่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ท่องเที่ยว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07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287894" cy="8925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393700">
              <a:schemeClr val="bg1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Number of Tourists for 2019 Increased/Decreased from 2018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1 January - </a:t>
            </a:r>
            <a:r>
              <a:rPr lang="en-US" b="1" dirty="0">
                <a:solidFill>
                  <a:schemeClr val="bg1"/>
                </a:solidFill>
              </a:rPr>
              <a:t>20 December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87661"/>
              </p:ext>
            </p:extLst>
          </p:nvPr>
        </p:nvGraphicFramePr>
        <p:xfrm>
          <a:off x="0" y="870704"/>
          <a:ext cx="12190411" cy="6384174"/>
        </p:xfrm>
        <a:graphic>
          <a:graphicData uri="http://schemas.openxmlformats.org/drawingml/2006/table">
            <a:tbl>
              <a:tblPr/>
              <a:tblGrid>
                <a:gridCol w="1365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5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2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866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668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Cordia New"/>
                        </a:rPr>
                        <a:t>2018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Cordia New"/>
                        </a:rPr>
                        <a:t>2019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Cordia New"/>
                        </a:rPr>
                        <a:t> No. of (People)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ordia New"/>
                        </a:rPr>
                        <a:t>  (%) </a:t>
                      </a:r>
                    </a:p>
                  </a:txBody>
                  <a:tcPr marL="7136" marR="7136" marT="71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Jan.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        542,326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492,967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- 49,359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Jan.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Feb.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        539,199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     489,938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- 49,261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Feb.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Mar.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597,718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     549,587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- 48,131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Mar.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- 8.05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Apr.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511,556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     455,289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- 56,267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Apr.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May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482,622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     382,116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- 100,506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May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June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473,150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416,204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- 56,946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June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- 12.04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July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466,696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453,613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- 13,083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July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Aug.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419,792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444,347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24,555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Aug.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Sept.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330,461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391,619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61,158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Sept.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Oct.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364,373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408,759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44,386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Oct.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8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ordia New"/>
                        </a:rPr>
                        <a:t> Nov.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409,312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450,945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41,633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Nov.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1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ordia New"/>
                        </a:rPr>
                        <a:t> Dec. </a:t>
                      </a: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506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   285,484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    289,964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4,480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 Black" pitchFamily="34" charset="0"/>
                        </a:rPr>
                        <a:t> Dec. </a:t>
                      </a:r>
                    </a:p>
                  </a:txBody>
                  <a:tcPr marL="7136" marR="7136" marT="7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1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Cordia New"/>
                        </a:rPr>
                        <a:t>  1 Jan-20 </a:t>
                      </a:r>
                      <a:r>
                        <a:rPr lang="en-US" sz="1400" b="0" i="0" u="none" strike="noStrike" dirty="0" smtClean="0">
                          <a:effectLst/>
                          <a:latin typeface="Cordia New"/>
                        </a:rPr>
                        <a:t>Dec</a:t>
                      </a:r>
                      <a:endParaRPr lang="en-US" sz="1400" b="0" i="0" u="none" strike="noStrike" dirty="0"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     5,422,689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 Black" pitchFamily="34" charset="0"/>
                        </a:rPr>
                        <a:t>  5,225,348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- 197,341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7136" marR="7136" marT="7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effectLst/>
                          <a:latin typeface="Arial Black" pitchFamily="34" charset="0"/>
                        </a:rPr>
                        <a:t>  1 Jan-20</a:t>
                      </a:r>
                      <a:r>
                        <a:rPr lang="en-US" sz="1050" b="0" i="0" u="none" strike="noStrike" baseline="0" dirty="0" smtClean="0">
                          <a:effectLst/>
                          <a:latin typeface="Arial Black" pitchFamily="34" charset="0"/>
                        </a:rPr>
                        <a:t> Dec</a:t>
                      </a:r>
                      <a:endParaRPr lang="en-US" sz="105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7136" marR="7136" marT="71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- 3.64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17.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แอ๊ก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โก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ลบอล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67397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คุณมหิศวร  ชามพูนท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MAHISUAN  CHAMPOONOTE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55629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084-550-2100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AG GLOBAL CO.,LTD.     (SKYDIVE THAILAND)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Skydiving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50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18.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บีพี2จี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67397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คุณเกียรติ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พงษ์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ชวลิตนิติธรรม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KIATIPONG  CHONVALITNITITHUM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55629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092-404-5333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033-093-990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BP2G CO.,LTD.     (LIGHT BULLET)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	     สนาม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ยิงปืน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75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253960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19.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วูเช่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226919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ประภัส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โพธิ์จันทร์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</a:t>
            </a:r>
            <a:r>
              <a:rPr lang="en-GB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PRAPAT  POCHAN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363352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092-638-3839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262072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VOUCHE CO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.,LTD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	     เครื่องสำอาง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ประจำเดือนธันวาคม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558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0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43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-41326" y="6795465"/>
            <a:ext cx="1469921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38 </a:t>
            </a:r>
          </a:p>
        </p:txBody>
      </p:sp>
      <p:sp>
        <p:nvSpPr>
          <p:cNvPr id="20" name="Subtitle 4"/>
          <p:cNvSpPr>
            <a:spLocks/>
          </p:cNvSpPr>
          <p:nvPr/>
        </p:nvSpPr>
        <p:spPr bwMode="auto">
          <a:xfrm>
            <a:off x="4292918" y="171053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4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968072" y="1251173"/>
            <a:ext cx="114638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การบรรยายพิเศษในหัวข้อ  </a:t>
            </a:r>
            <a:endParaRPr lang="en-US" sz="5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“แผนตลาดการท่องเที่ยวภูมิภาคภาคตะวันออกเฉียงเหนือ ปี 2563” </a:t>
            </a:r>
            <a:r>
              <a:rPr lang="th-TH" sz="4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โดย</a:t>
            </a:r>
            <a:endParaRPr lang="th-TH" sz="4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	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159102" y="3607388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คุณสมชาย </a:t>
            </a:r>
            <a:r>
              <a:rPr lang="th-TH" sz="5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ชมภู</a:t>
            </a:r>
            <a:r>
              <a:rPr lang="th-TH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น้อย </a:t>
            </a:r>
          </a:p>
          <a:p>
            <a:r>
              <a:rPr lang="th-TH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ผู้อำนวยการภูมิภาค ภาคตะวันออกเฉียงเหนือ การท่องเที่ยวแห่งประเทศไทย</a:t>
            </a:r>
            <a:endParaRPr lang="th-TH" sz="1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47" y="4923726"/>
            <a:ext cx="1423597" cy="1779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TTA\Desktop\ประชุมสมาชิกประจำเดือนธันวาคม62\S__42680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18176"/>
          <a:stretch/>
        </p:blipFill>
        <p:spPr bwMode="auto">
          <a:xfrm>
            <a:off x="1846734" y="2812166"/>
            <a:ext cx="3096344" cy="4130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44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40657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Subtitle 4"/>
          <p:cNvSpPr>
            <a:spLocks/>
          </p:cNvSpPr>
          <p:nvPr/>
        </p:nvSpPr>
        <p:spPr bwMode="auto">
          <a:xfrm>
            <a:off x="3957189" y="407984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702718" y="1633106"/>
            <a:ext cx="108477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นำเสนอสินค้าใหม่ทางการท่องเที่ยว </a:t>
            </a:r>
          </a:p>
          <a:p>
            <a:r>
              <a:rPr lang="en-US" sz="6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5.1 </a:t>
            </a:r>
            <a:r>
              <a:rPr lang="th-TH" sz="6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ชุมชนบ้านเก่า จังหวัด</a:t>
            </a:r>
            <a:r>
              <a:rPr lang="th-TH" sz="6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เพชรบุรี</a:t>
            </a:r>
          </a:p>
          <a:p>
            <a:r>
              <a:rPr lang="en-US" sz="6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5.2 </a:t>
            </a:r>
            <a:r>
              <a:rPr lang="en-US" sz="6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Divana</a:t>
            </a:r>
            <a:r>
              <a:rPr lang="en-US" sz="6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6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Scentuara</a:t>
            </a:r>
            <a:r>
              <a:rPr lang="en-US" sz="6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Spa</a:t>
            </a:r>
            <a:endParaRPr lang="th-TH" sz="6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93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710830" y="1467197"/>
            <a:ext cx="782457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96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5.</a:t>
            </a:r>
            <a:r>
              <a:rPr lang="en-US" sz="9600" b="1" dirty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1</a:t>
            </a:r>
            <a:r>
              <a:rPr lang="en-US" sz="96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9600" b="1" dirty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ชุมชนบ้านเก่า </a:t>
            </a:r>
            <a:endParaRPr lang="th-TH" sz="9600" b="1" dirty="0" smtClean="0">
              <a:ln w="1905"/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9600" b="1" dirty="0" smtClean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จังหวัด</a:t>
            </a:r>
            <a:r>
              <a:rPr lang="th-TH" sz="9600" b="1" dirty="0">
                <a:ln w="1905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เพชรบุรี</a:t>
            </a:r>
          </a:p>
        </p:txBody>
      </p:sp>
    </p:spTree>
    <p:extLst>
      <p:ext uri="{BB962C8B-B14F-4D97-AF65-F5344CB8AC3E}">
        <p14:creationId xmlns:p14="http://schemas.microsoft.com/office/powerpoint/2010/main" val="3897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486694" y="2474432"/>
            <a:ext cx="10703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5.2 </a:t>
            </a:r>
            <a:r>
              <a:rPr lang="en-US" sz="9600" b="1" dirty="0" err="1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Divana</a:t>
            </a:r>
            <a:r>
              <a:rPr lang="en-US" sz="96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9600" b="1" dirty="0" err="1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Scentuara</a:t>
            </a:r>
            <a:r>
              <a:rPr lang="en-US" sz="9600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Spa</a:t>
            </a:r>
            <a:endParaRPr lang="th-TH" sz="9600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88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47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40657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Subtitle 4"/>
          <p:cNvSpPr>
            <a:spLocks/>
          </p:cNvSpPr>
          <p:nvPr/>
        </p:nvSpPr>
        <p:spPr bwMode="auto">
          <a:xfrm>
            <a:off x="4131803" y="432066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fr-CA" sz="8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42678" y="2517028"/>
            <a:ext cx="108477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8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เรื่องอื่นๆ </a:t>
            </a:r>
          </a:p>
        </p:txBody>
      </p:sp>
    </p:spTree>
    <p:extLst>
      <p:ext uri="{BB962C8B-B14F-4D97-AF65-F5344CB8AC3E}">
        <p14:creationId xmlns:p14="http://schemas.microsoft.com/office/powerpoint/2010/main" val="27153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04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สถิตินักท่องเที่ยว วันที่ </a:t>
            </a:r>
            <a:r>
              <a:rPr lang="th-TH" sz="3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ธันวาคม 2562 </a:t>
            </a:r>
            <a:r>
              <a:rPr lang="th-TH" sz="36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ของสมาคมฯ</a:t>
            </a:r>
          </a:p>
          <a:p>
            <a:pPr algn="ctr"/>
            <a:r>
              <a:rPr lang="th-TH" sz="3200" b="1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สถิตินักท่องเที่ยว 15 สัญชาติหลัก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16137"/>
              </p:ext>
            </p:extLst>
          </p:nvPr>
        </p:nvGraphicFramePr>
        <p:xfrm>
          <a:off x="694606" y="1107157"/>
          <a:ext cx="10559701" cy="6086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5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5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98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69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Rank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Country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No. of Tourist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Jan-Dec 2018</a:t>
                      </a: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2019</a:t>
                      </a: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2018</a:t>
                      </a: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Increase/Decrease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CHINA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3,191,662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3,039,966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3,109,409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- 2.23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VIETNAM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324,387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315,802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318,478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- 0.84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INDIA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269,331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273,217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262,505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4.08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KOREA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250,046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215,836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242,813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- 11.11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JAPAN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183,515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170,228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178,207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- 4.48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RUSSIA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134,312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111,183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126,307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- 11.97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TAIWAN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90,372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108,618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88,916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22.16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INDONESIA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104,323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96,087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101,736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- 5.55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200" b="0" i="0" u="none" strike="noStrike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U.K.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98,759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63,764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94,546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- 32.56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HONGKONG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61,267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49,531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59,650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- 16.96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FRANCE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51,274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47,890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50,032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- 4.28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GERMANY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50,926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45,842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47,714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- 3.92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U.S.A.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31,158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30,859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29,655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4.06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UKRAINE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29,566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30,542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28,790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6.09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58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en-US" sz="2200" b="0" i="0" u="none" strike="noStrike" dirty="0"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806" marR="5806" marT="580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SPAIN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30,604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27,553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 Black" pitchFamily="34" charset="0"/>
                        </a:rPr>
                        <a:t>29,912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- 7.89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7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6271" y="0"/>
            <a:ext cx="12190413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innerShdw blurRad="114300">
              <a:schemeClr val="accent6">
                <a:lumMod val="40000"/>
                <a:lumOff val="6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สถิตินักท่องเที่ยวของกระทรวงการท่องเที่ยวฯและสมาคมฯ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43738"/>
              </p:ext>
            </p:extLst>
          </p:nvPr>
        </p:nvGraphicFramePr>
        <p:xfrm>
          <a:off x="-16271" y="769441"/>
          <a:ext cx="12206684" cy="6526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1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8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2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8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05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045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8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เดือน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กระทรวงการท่องเที่ยวฯ</a:t>
                      </a:r>
                      <a:endParaRPr lang="th-TH" sz="3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ATTA</a:t>
                      </a:r>
                      <a:endParaRPr lang="en-US" sz="40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ATTA / </a:t>
                      </a:r>
                    </a:p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ATTA /</a:t>
                      </a:r>
                    </a:p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+ / -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+ / -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มกราคม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3,718,504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3,544,528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4.91%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492,967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542,326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-9.10%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15.30%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13.26%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กุมภาพันธ์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3,603,654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3,566,898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1.03%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489,938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539,199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-9.14%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15.12%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13.60%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มีนาคม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3,473,088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3,497,260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-0.69%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549,587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597,718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-8.05%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17.09%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15.82%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เมษายน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3,195,006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3,092,725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3.31%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455,289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511,556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-11.00%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16.54%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14.25%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พฤษภาคม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2,726,808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2,755,059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-1.03%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382,116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482,622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-20.82%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17.52%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14.01%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มิถุนายน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3,052,287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3,025,279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0.89%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416,204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473,150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-12.04%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15.64%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13.64%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กรกฎาคม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3,327,198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3,177,088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4.72%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453,613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466,696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-2.80%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14.69%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13.63%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สิงหาคม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3,466,456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3,229,031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7.35%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444,347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419,792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5.85%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13.00%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12.82%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กันยายน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2,902,731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2,636,115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10.11%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391,619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330,461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18.51%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12.54%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13.49%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ตุลาคม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3,042,282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2,704,002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12.51%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408,759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364,373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12.18%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13.48%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13.44%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พฤศจิกายน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3,358,592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3,170,996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5.92%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450,945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409,316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10.17%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12.91%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13.43%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ธันวาคม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3,845,811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-100.00%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441,423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-100.00%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11.48%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 ม.ค.-พ.ย.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35,866,606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34,398,981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4.27%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4,935,384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5,137,209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-3.93%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13.76%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448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 ม.ค.-ธ.ค.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38,244,792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5,578,632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14.59%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8" name="รูปภาพ 5" descr="à¸à¸¥à¸à¸²à¸£à¸à¹à¸à¸«à¸²à¸£à¸¹à¸à¸ à¸²à¸à¸ªà¸³à¸«à¸£à¸±à¸ à¸à¸£à¸°à¸à¸£à¸§à¸à¸à¸²à¸£à¸à¹à¸­à¸à¹à¸à¸µà¹à¸¢à¸§à¹à¸¥à¸°à¸à¸µà¸¬à¸²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74" y="891133"/>
            <a:ext cx="433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66" y="862558"/>
            <a:ext cx="412750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1" descr="à¸à¸¥à¸à¸²à¸£à¸à¹à¸à¸«à¸²à¸£à¸¹à¸à¸ à¸²à¸à¸ªà¸³à¸«à¸£à¸±à¸ à¸à¸£à¸°à¸à¸£à¸§à¸à¸à¸²à¸£à¸à¹à¸­à¸à¹à¸à¸µà¹à¸¢à¸§à¹à¸¥à¸°à¸à¸µà¸¬à¸²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22" y="1294255"/>
            <a:ext cx="2508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32" y="1297612"/>
            <a:ext cx="252413" cy="29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0413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สถิตินักท่องเที่ยวของกระทรวงการท่องเที่ยวฯและ 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TOP 15 </a:t>
            </a:r>
            <a:r>
              <a:rPr lang="th-TH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สมาคมฯ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/>
            <a:r>
              <a:rPr lang="th-TH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ระหว่างวันที่ 1 ม.ค. - </a:t>
            </a:r>
            <a:r>
              <a:rPr lang="th-TH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</a:t>
            </a:r>
            <a:r>
              <a:rPr lang="th-TH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</a:t>
            </a:r>
            <a:r>
              <a:rPr lang="th-TH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</a:t>
            </a:r>
            <a:r>
              <a:rPr lang="th-TH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.ค. </a:t>
            </a:r>
            <a:r>
              <a:rPr lang="th-TH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2562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12828"/>
              </p:ext>
            </p:extLst>
          </p:nvPr>
        </p:nvGraphicFramePr>
        <p:xfrm>
          <a:off x="0" y="1035150"/>
          <a:ext cx="12190413" cy="6219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8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28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8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483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05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897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08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ลำดับ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สัญชาติหลัก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กระทรวงการท่องเที่ยวฯ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ATTA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ATTA / </a:t>
                      </a:r>
                      <a:r>
                        <a:rPr lang="th-TH" sz="18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30 พ.ย. 2562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30 พ.ย. 2561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30 พ.ย. 2562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30 พ.ย. 2561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2562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CHINA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10,143,336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9,696,548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4.61%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2,858,179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2,939,613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-2.77%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28.18%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VIETNAM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980,487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957,141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2.44%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307,138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310,673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-1.14%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31.33%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INDIA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1,806,516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1,430,227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26.31%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259,147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247,072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4.89%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14.35%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KOREA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1,706,215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1,621,066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5.25%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201,647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226,329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-10.91%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11.82%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JAPAN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1,642,731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1,502,107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9.36%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162,697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170,914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-4.81%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9.90%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RUSSIA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1,260,889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1,267,708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-0.54%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105,725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117,230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-9.81%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8.38%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TAIWAN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726,481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628,697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15.55%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103,194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85,811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20.26%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14.20%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INDONESIA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645,037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582,805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10.68%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92,363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96,879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-4.66%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14.32%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U.K.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884,875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876,886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0.91%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60,575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89,982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-32.68%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6.85%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HONGKONG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952,788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926,343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2.85%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46,558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57,103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-18.47%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4.89%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FRANCE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674,168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677,492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-0.49%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46,489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48,244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-3.64%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6.90%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GERMANY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758,238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785,888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-3.52%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43,420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46,065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-5.74%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5.73%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UKRAINE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28,992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27,065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7.12%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U.S.A.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1,036,798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992,639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4.45%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28,947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27,681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4.57%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2.79%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0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  SPAIN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174,638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168,297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3.77%</a:t>
                      </a: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26,745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29,306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-8.74%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15.31%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9" name="รูปภาพ 1" descr="à¸à¸¥à¸à¸²à¸£à¸à¹à¸à¸«à¸²à¸£à¸¹à¸à¸ à¸²à¸à¸ªà¸³à¸«à¸£à¸±à¸ à¸à¸£à¸°à¸à¸£à¸§à¸à¸à¸²à¸£à¸à¹à¸­à¸à¹à¸à¸µà¹à¸¢à¸§à¹à¸¥à¸°à¸à¸µà¸¬à¸²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27" y="1178545"/>
            <a:ext cx="4349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146121"/>
            <a:ext cx="414338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8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6793" y="1830169"/>
            <a:ext cx="104156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1.คุณ</a:t>
            </a:r>
            <a:r>
              <a:rPr lang="th-TH" sz="40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สุร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วัช รายงานเรื่อง </a:t>
            </a:r>
            <a:r>
              <a:rPr lang="en-US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Taiwan </a:t>
            </a:r>
            <a:r>
              <a:rPr lang="en-US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Night</a:t>
            </a:r>
          </a:p>
          <a:p>
            <a:endParaRPr lang="en-US" sz="4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2.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คุณพรสวัสดิ์ เข้าร่วมประชุมประชาพิจารณ์ร่างมาตรฐานการท่องเที่ยวและบริการที่เป็นมิตรต่อนักท่องเที่ยวมุสลิม</a:t>
            </a:r>
          </a:p>
          <a:p>
            <a:endParaRPr lang="th-TH" sz="4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3.คุณปรีชา รายงานสรุปผลการจัด</a:t>
            </a:r>
            <a:r>
              <a:rPr lang="th-TH" sz="40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งานแฟ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มท</a:t>
            </a:r>
            <a:r>
              <a:rPr lang="th-TH" sz="40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ริป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และพบปะผู้ประกอบการอินเดีย</a:t>
            </a:r>
          </a:p>
        </p:txBody>
      </p:sp>
    </p:spTree>
    <p:extLst>
      <p:ext uri="{BB962C8B-B14F-4D97-AF65-F5344CB8AC3E}">
        <p14:creationId xmlns:p14="http://schemas.microsoft.com/office/powerpoint/2010/main" val="36849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1"/>
          <p:cNvSpPr txBox="1">
            <a:spLocks/>
          </p:cNvSpPr>
          <p:nvPr/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C:\Users\ATTA\Desktop\002-Formate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หมายเลขภาพนิ่ง 1"/>
          <p:cNvSpPr txBox="1">
            <a:spLocks/>
          </p:cNvSpPr>
          <p:nvPr/>
        </p:nvSpPr>
        <p:spPr>
          <a:xfrm>
            <a:off x="9749413" y="686862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521200" indent="-91099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043893" indent="-18369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566587" indent="-276281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89280" indent="-36887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150509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580611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010713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440815" algn="l" defTabSz="860203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algn="r">
              <a:defRPr/>
            </a:pPr>
            <a:fld id="{35ADE6D3-3BF8-4FD1-94E6-9D81A33108CD}" type="slidenum">
              <a:rPr lang="en-US" sz="3000" smtClean="0">
                <a:latin typeface="Angsana New" pitchFamily="18" charset="-34"/>
              </a:rPr>
              <a:pPr algn="r">
                <a:defRPr/>
              </a:pPr>
              <a:t>9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8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5159901"/>
            <a:ext cx="1308389" cy="163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90584" y="6795465"/>
            <a:ext cx="1388168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สมัยที่ 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38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07983" y="67859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5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1.2 คณะกรรมการแจ้งกิจกรรมสำคัญๆให้ที่ประชุม</a:t>
            </a:r>
            <a:r>
              <a:rPr lang="th-TH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ทราบ</a:t>
            </a:r>
            <a:endParaRPr lang="th-TH" sz="5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6734" y="1251173"/>
            <a:ext cx="1041568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8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4.คุณวีระ รายงานการประชุม </a:t>
            </a:r>
            <a:r>
              <a:rPr lang="en-US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Asean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B - Sustainability 2019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ณ โรงแรม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The </a:t>
            </a:r>
            <a:r>
              <a:rPr lang="en-US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Zign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Hotel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พัทยา จ.ชลบุรี โดยได้รับการสนับสนุนจาก 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ททท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. ที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เส็บ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และทาง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ATTA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ได้มีส่วนร่วมจัดนำคณะสมาชิกเป็น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Buyers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Sellers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เข้าร่วมพบปะผู้ประกอบการนำเที่ยวจากกลุ่มประเทศ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อาเซี่ยน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ที่เข้าร่วมงานรวมกว่า 150 ราย พร้อมพาสำรวจแหล่งท่องเที่ยวพื้นที่พัทยา จ.ชลบุรีด้วย</a:t>
            </a:r>
          </a:p>
          <a:p>
            <a:endParaRPr lang="th-TH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5. ดร.สุมาลี แจ้งให้ทราบเรื่องโครงการจัดกิจกรรมถนนคนเดินทั่วประเทศ ภายใต้ชื่องานว่า "เดิน กิน ชิม เที่ยว ถนนคนเดิน ระดับจังหวัด” ซึ่งจัดให้มี 1 แห่งต่อ 1 จังหวัด โดยมีพิธีเปิด ณ ถนนสีลม ไปเมื่อวันอาทิตย์ที่ 22 ธันวาคม 2562 ที่ผ่านมา โซนพื้นที่กรุงเทพ จะมีถนน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เยาวราช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ทุกวันศุกร์-อาทิตย์ เวลา 19.00-24.00 น. และถนนสีลม ทุกวันอาทิตย์ที่ 3 ของเดือน ตั้งแต่เวลา 12.00-22.00 น. และถนนข้าวสาร ทุกวันจันทร์ เวลา 17.00 น. โดยตลอดทั้งปี 2563 จึงขอเชิญชวนนักท่องเที่ยวเข้าร่วมกิจกรรม</a:t>
            </a:r>
          </a:p>
          <a:p>
            <a:endParaRPr lang="th-TH" sz="2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6.การท่องเที่ยวแห่งประเทศไทย เตรียมส่งความสุข จัดงาน "</a:t>
            </a:r>
            <a:r>
              <a:rPr lang="en-US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Amazing Thailand Countdown 2020"   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จึงขอเชิญชวนนักท่องเที่ยวทั้งชาวไทยและชาวต่างชาติร่วมเฉลิมฉลองเทศกาลแห่งความสุขในวันขึ้นปีใหม่ 2563 ที่จะถึงนี้ ซึ่งปีนี้ </a:t>
            </a:r>
            <a:r>
              <a:rPr lang="th-TH" sz="24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ททท</a:t>
            </a:r>
            <a:r>
              <a:rPr lang="th-TH" sz="2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.ได้กำหนดจัดงานใน 6 พื้นที่เมืองรองตามภูมิภาคต่างๆ ได้แก่ จ.สุโขทัย จ.ลพบุรี จ.ราชบุรี จ.สระแก้ว จ.กาฬสินธุ์ จ.พัทลุง และ ที่ไอคอนสยาม สำหรับในกรุงเทพมหานคร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40983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13754</TotalTime>
  <Words>3327</Words>
  <Application>Microsoft Office PowerPoint</Application>
  <PresentationFormat>กำหนดเอง</PresentationFormat>
  <Paragraphs>1097</Paragraphs>
  <Slides>47</Slides>
  <Notes>24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9" baseType="lpstr">
      <vt:lpstr>Angsana New</vt:lpstr>
      <vt:lpstr>AngsanaUPC</vt:lpstr>
      <vt:lpstr>Arial</vt:lpstr>
      <vt:lpstr>Arial Black</vt:lpstr>
      <vt:lpstr>Calibri</vt:lpstr>
      <vt:lpstr>Cordia New</vt:lpstr>
      <vt:lpstr>Georgia</vt:lpstr>
      <vt:lpstr>IrisUPC</vt:lpstr>
      <vt:lpstr>JasmineUPC</vt:lpstr>
      <vt:lpstr>Trebuchet MS</vt:lpstr>
      <vt:lpstr>Slipstream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adminatta01</dc:creator>
  <cp:lastModifiedBy>nub</cp:lastModifiedBy>
  <cp:revision>1134</cp:revision>
  <cp:lastPrinted>2018-02-02T05:07:47Z</cp:lastPrinted>
  <dcterms:created xsi:type="dcterms:W3CDTF">2013-10-02T03:03:40Z</dcterms:created>
  <dcterms:modified xsi:type="dcterms:W3CDTF">2019-12-26T03:24:57Z</dcterms:modified>
</cp:coreProperties>
</file>